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heme/themeOverride2.xml" ContentType="application/vnd.openxmlformats-officedocument.themeOverr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theme/themeOverride1.xml" ContentType="application/vnd.openxmlformats-officedocument.themeOverr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3.xml" ContentType="application/vnd.openxmlformats-officedocument.drawingml.char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ppt/embeddings/oleObject4.bin" ContentType="application/vnd.openxmlformats-officedocument.oleObject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embeddings/Microsoft_Equation1.bin" ContentType="application/vnd.openxmlformats-officedocument.oleObject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rawings/drawing2.xml" ContentType="application/vnd.openxmlformats-officedocument.drawingml.chartshapes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rawings/drawing1.xml" ContentType="application/vnd.openxmlformats-officedocument.drawingml.chartshapes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theme/themeOverride3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  <p:sldMasterId r:id="rId2"/>
  </p:sldMasterIdLst>
  <p:notesMasterIdLst>
    <p:notesMasterId r:id="rId39"/>
  </p:notesMasterIdLst>
  <p:sldIdLst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F:\flying\faast_seminars\turn-back_maneuver\book_4_10c.xlsx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F:\flying\faast_seminars\turn-back_maneuver\book_4_10c.xlsx" TargetMode="External"/><Relationship Id="rId3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F:\flying\faast_seminars\turn-back_maneuver\book_4_9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03947944007"/>
          <c:y val="0.0311540328544445"/>
          <c:w val="0.873158476718195"/>
          <c:h val="0.820179926349381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'no_wind case'!$A$5:$A$17</c:f>
              <c:numCache>
                <c:formatCode>General</c:formatCode>
                <c:ptCount val="13"/>
                <c:pt idx="0">
                  <c:v>800.0</c:v>
                </c:pt>
                <c:pt idx="1">
                  <c:v>1000.0</c:v>
                </c:pt>
                <c:pt idx="2">
                  <c:v>1500.0</c:v>
                </c:pt>
                <c:pt idx="3">
                  <c:v>2000.0</c:v>
                </c:pt>
                <c:pt idx="4">
                  <c:v>2500.0</c:v>
                </c:pt>
                <c:pt idx="5">
                  <c:v>3000.0</c:v>
                </c:pt>
                <c:pt idx="6">
                  <c:v>3500.0</c:v>
                </c:pt>
                <c:pt idx="7">
                  <c:v>4000.0</c:v>
                </c:pt>
                <c:pt idx="8">
                  <c:v>4500.0</c:v>
                </c:pt>
                <c:pt idx="9">
                  <c:v>5000.0</c:v>
                </c:pt>
                <c:pt idx="10">
                  <c:v>5500.0</c:v>
                </c:pt>
                <c:pt idx="11">
                  <c:v>6000.0</c:v>
                </c:pt>
                <c:pt idx="12">
                  <c:v>6500.0</c:v>
                </c:pt>
              </c:numCache>
            </c:numRef>
          </c:xVal>
          <c:yVal>
            <c:numRef>
              <c:f>'no_wind case'!$P$5:$P$17</c:f>
              <c:numCache>
                <c:formatCode>General</c:formatCode>
                <c:ptCount val="13"/>
                <c:pt idx="0">
                  <c:v>5255.17396073369</c:v>
                </c:pt>
                <c:pt idx="1">
                  <c:v>5196.65193945774</c:v>
                </c:pt>
                <c:pt idx="2">
                  <c:v>5044.905425547468</c:v>
                </c:pt>
                <c:pt idx="3">
                  <c:v>4958.456440279103</c:v>
                </c:pt>
                <c:pt idx="4">
                  <c:v>4904.65621933169</c:v>
                </c:pt>
                <c:pt idx="5">
                  <c:v>4894.387684145435</c:v>
                </c:pt>
                <c:pt idx="6">
                  <c:v>4916.76791328013</c:v>
                </c:pt>
                <c:pt idx="7">
                  <c:v>4950.03106385516</c:v>
                </c:pt>
                <c:pt idx="8">
                  <c:v>4994.177135870443</c:v>
                </c:pt>
                <c:pt idx="9">
                  <c:v>5060.089050766363</c:v>
                </c:pt>
                <c:pt idx="10">
                  <c:v>5115.118044222</c:v>
                </c:pt>
                <c:pt idx="11">
                  <c:v>5181.029959117925</c:v>
                </c:pt>
                <c:pt idx="12">
                  <c:v>5257.824795454154</c:v>
                </c:pt>
              </c:numCache>
            </c:numRef>
          </c:yVal>
          <c:smooth val="1"/>
        </c:ser>
        <c:dLbls/>
        <c:axId val="453842888"/>
        <c:axId val="579871640"/>
      </c:scatterChart>
      <c:valAx>
        <c:axId val="453842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Distance</a:t>
                </a:r>
                <a:r>
                  <a:rPr lang="en-US" sz="1200" baseline="0" dirty="0">
                    <a:latin typeface="Arial" pitchFamily="34" charset="0"/>
                    <a:cs typeface="Arial" pitchFamily="34" charset="0"/>
                  </a:rPr>
                  <a:t> from DER (ft)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c:rich>
          </c:tx>
        </c:title>
        <c:numFmt formatCode="General" sourceLinked="1"/>
        <c:tickLblPos val="nextTo"/>
        <c:crossAx val="579871640"/>
        <c:crosses val="autoZero"/>
        <c:crossBetween val="midCat"/>
      </c:valAx>
      <c:valAx>
        <c:axId val="579871640"/>
        <c:scaling>
          <c:orientation val="minMax"/>
          <c:min val="300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Required</a:t>
                </a:r>
                <a:r>
                  <a:rPr lang="en-US" sz="1200" baseline="0" dirty="0">
                    <a:latin typeface="Arial" pitchFamily="34" charset="0"/>
                    <a:cs typeface="Arial" pitchFamily="34" charset="0"/>
                  </a:rPr>
                  <a:t> Runway Length for Turn-back (ft)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c:rich>
          </c:tx>
        </c:title>
        <c:numFmt formatCode="General" sourceLinked="1"/>
        <c:tickLblPos val="nextTo"/>
        <c:crossAx val="453842888"/>
        <c:crosses val="autoZero"/>
        <c:crossBetween val="midCat"/>
        <c:majorUnit val="250.0"/>
      </c:valAx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03947944007"/>
          <c:y val="0.0311540328544445"/>
          <c:w val="0.873158476718195"/>
          <c:h val="0.820179926349382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'no_wind case'!$A$5:$A$17</c:f>
              <c:numCache>
                <c:formatCode>General</c:formatCode>
                <c:ptCount val="13"/>
                <c:pt idx="0">
                  <c:v>800.0</c:v>
                </c:pt>
                <c:pt idx="1">
                  <c:v>1000.0</c:v>
                </c:pt>
                <c:pt idx="2">
                  <c:v>1500.0</c:v>
                </c:pt>
                <c:pt idx="3">
                  <c:v>2000.0</c:v>
                </c:pt>
                <c:pt idx="4">
                  <c:v>2500.0</c:v>
                </c:pt>
                <c:pt idx="5">
                  <c:v>3000.0</c:v>
                </c:pt>
                <c:pt idx="6">
                  <c:v>3500.0</c:v>
                </c:pt>
                <c:pt idx="7">
                  <c:v>4000.0</c:v>
                </c:pt>
                <c:pt idx="8">
                  <c:v>4500.0</c:v>
                </c:pt>
                <c:pt idx="9">
                  <c:v>5000.0</c:v>
                </c:pt>
                <c:pt idx="10">
                  <c:v>5500.0</c:v>
                </c:pt>
                <c:pt idx="11">
                  <c:v>6000.0</c:v>
                </c:pt>
                <c:pt idx="12">
                  <c:v>6500.0</c:v>
                </c:pt>
              </c:numCache>
            </c:numRef>
          </c:xVal>
          <c:yVal>
            <c:numRef>
              <c:f>'no_wind case'!$P$5:$P$17</c:f>
              <c:numCache>
                <c:formatCode>General</c:formatCode>
                <c:ptCount val="13"/>
                <c:pt idx="0">
                  <c:v>5255.17396073369</c:v>
                </c:pt>
                <c:pt idx="1">
                  <c:v>5196.65193945775</c:v>
                </c:pt>
                <c:pt idx="2">
                  <c:v>5044.905425547468</c:v>
                </c:pt>
                <c:pt idx="3">
                  <c:v>4958.456440279103</c:v>
                </c:pt>
                <c:pt idx="4">
                  <c:v>4904.65621933169</c:v>
                </c:pt>
                <c:pt idx="5">
                  <c:v>4894.387684145435</c:v>
                </c:pt>
                <c:pt idx="6">
                  <c:v>4916.76791328013</c:v>
                </c:pt>
                <c:pt idx="7">
                  <c:v>4950.03106385516</c:v>
                </c:pt>
                <c:pt idx="8">
                  <c:v>4994.177135870443</c:v>
                </c:pt>
                <c:pt idx="9">
                  <c:v>5060.089050766363</c:v>
                </c:pt>
                <c:pt idx="10">
                  <c:v>5115.118044222</c:v>
                </c:pt>
                <c:pt idx="11">
                  <c:v>5181.02995911793</c:v>
                </c:pt>
                <c:pt idx="12">
                  <c:v>5257.824795454156</c:v>
                </c:pt>
              </c:numCache>
            </c:numRef>
          </c:yVal>
          <c:smooth val="1"/>
        </c:ser>
        <c:dLbls/>
        <c:axId val="573062696"/>
        <c:axId val="476784936"/>
      </c:scatterChart>
      <c:valAx>
        <c:axId val="573062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Distance</a:t>
                </a:r>
                <a:r>
                  <a:rPr lang="en-US" sz="1200" baseline="0" dirty="0">
                    <a:latin typeface="Arial" pitchFamily="34" charset="0"/>
                    <a:cs typeface="Arial" pitchFamily="34" charset="0"/>
                  </a:rPr>
                  <a:t> from DER (ft)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c:rich>
          </c:tx>
        </c:title>
        <c:numFmt formatCode="General" sourceLinked="1"/>
        <c:tickLblPos val="nextTo"/>
        <c:crossAx val="476784936"/>
        <c:crosses val="autoZero"/>
        <c:crossBetween val="midCat"/>
      </c:valAx>
      <c:valAx>
        <c:axId val="476784936"/>
        <c:scaling>
          <c:orientation val="minMax"/>
          <c:min val="300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Required</a:t>
                </a:r>
                <a:r>
                  <a:rPr lang="en-US" sz="1200" baseline="0" dirty="0">
                    <a:latin typeface="Arial" pitchFamily="34" charset="0"/>
                    <a:cs typeface="Arial" pitchFamily="34" charset="0"/>
                  </a:rPr>
                  <a:t> Runway Length for Turn-back (ft)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c:rich>
          </c:tx>
        </c:title>
        <c:numFmt formatCode="General" sourceLinked="1"/>
        <c:tickLblPos val="nextTo"/>
        <c:crossAx val="573062696"/>
        <c:crosses val="autoZero"/>
        <c:crossBetween val="midCat"/>
        <c:majorUnit val="250.0"/>
      </c:valAx>
    </c:plotArea>
    <c:plotVisOnly val="1"/>
    <c:dispBlanksAs val="gap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76710897248955"/>
          <c:y val="0.0479902288198119"/>
          <c:w val="0.873517181880038"/>
          <c:h val="0.813711910592288"/>
        </c:manualLayout>
      </c:layout>
      <c:scatterChart>
        <c:scatterStyle val="smoothMarker"/>
        <c:ser>
          <c:idx val="0"/>
          <c:order val="0"/>
          <c:tx>
            <c:strRef>
              <c:f>'no_wind case'!$K$1</c:f>
              <c:strCache>
                <c:ptCount val="1"/>
                <c:pt idx="0">
                  <c:v>H_L</c:v>
                </c:pt>
              </c:strCache>
            </c:strRef>
          </c:tx>
          <c:marker>
            <c:symbol val="none"/>
          </c:marker>
          <c:xVal>
            <c:numRef>
              <c:f>'no_wind case'!$J$2:$J$38</c:f>
              <c:numCache>
                <c:formatCode>General</c:formatCode>
                <c:ptCount val="37"/>
                <c:pt idx="0">
                  <c:v>500.0</c:v>
                </c:pt>
                <c:pt idx="1">
                  <c:v>1000.0</c:v>
                </c:pt>
                <c:pt idx="2">
                  <c:v>1500.0</c:v>
                </c:pt>
                <c:pt idx="3">
                  <c:v>2000.0</c:v>
                </c:pt>
                <c:pt idx="4">
                  <c:v>2500.0</c:v>
                </c:pt>
                <c:pt idx="5">
                  <c:v>3000.0</c:v>
                </c:pt>
                <c:pt idx="6">
                  <c:v>3500.0</c:v>
                </c:pt>
                <c:pt idx="7">
                  <c:v>4000.0</c:v>
                </c:pt>
                <c:pt idx="8">
                  <c:v>4500.0</c:v>
                </c:pt>
                <c:pt idx="9">
                  <c:v>5000.0</c:v>
                </c:pt>
                <c:pt idx="10">
                  <c:v>5500.0</c:v>
                </c:pt>
                <c:pt idx="11">
                  <c:v>6000.0</c:v>
                </c:pt>
                <c:pt idx="12">
                  <c:v>6500.0</c:v>
                </c:pt>
                <c:pt idx="13">
                  <c:v>7000.0</c:v>
                </c:pt>
                <c:pt idx="14">
                  <c:v>7500.0</c:v>
                </c:pt>
                <c:pt idx="15">
                  <c:v>8000.0</c:v>
                </c:pt>
                <c:pt idx="16">
                  <c:v>8500.0</c:v>
                </c:pt>
                <c:pt idx="17">
                  <c:v>9000.0</c:v>
                </c:pt>
                <c:pt idx="18">
                  <c:v>9500.0</c:v>
                </c:pt>
                <c:pt idx="19">
                  <c:v>10000.0</c:v>
                </c:pt>
              </c:numCache>
            </c:numRef>
          </c:xVal>
          <c:yVal>
            <c:numRef>
              <c:f>'no_wind case'!$K$2:$K$38</c:f>
              <c:numCache>
                <c:formatCode>General</c:formatCode>
                <c:ptCount val="37"/>
                <c:pt idx="0">
                  <c:v>-49.31652396034196</c:v>
                </c:pt>
                <c:pt idx="1">
                  <c:v>-3.372978126390761</c:v>
                </c:pt>
                <c:pt idx="2">
                  <c:v>42.57056770756044</c:v>
                </c:pt>
                <c:pt idx="3">
                  <c:v>88.514113541513</c:v>
                </c:pt>
                <c:pt idx="4">
                  <c:v>134.4576593754646</c:v>
                </c:pt>
                <c:pt idx="5">
                  <c:v>180.4012052094151</c:v>
                </c:pt>
                <c:pt idx="6">
                  <c:v>226.3447510433656</c:v>
                </c:pt>
                <c:pt idx="7">
                  <c:v>272.2882968773175</c:v>
                </c:pt>
                <c:pt idx="8">
                  <c:v>318.2318427112688</c:v>
                </c:pt>
                <c:pt idx="9">
                  <c:v>364.1753885452209</c:v>
                </c:pt>
                <c:pt idx="10">
                  <c:v>410.1189343791721</c:v>
                </c:pt>
                <c:pt idx="11">
                  <c:v>456.0624802131257</c:v>
                </c:pt>
                <c:pt idx="12">
                  <c:v>502.0060260470722</c:v>
                </c:pt>
                <c:pt idx="13">
                  <c:v>547.9495718810264</c:v>
                </c:pt>
                <c:pt idx="14">
                  <c:v>593.8931177149775</c:v>
                </c:pt>
                <c:pt idx="15">
                  <c:v>639.8366635489275</c:v>
                </c:pt>
                <c:pt idx="16">
                  <c:v>685.7802093828811</c:v>
                </c:pt>
                <c:pt idx="17">
                  <c:v>731.723755216839</c:v>
                </c:pt>
                <c:pt idx="18">
                  <c:v>777.6673010507841</c:v>
                </c:pt>
                <c:pt idx="19">
                  <c:v>823.6108468847324</c:v>
                </c:pt>
              </c:numCache>
            </c:numRef>
          </c:yVal>
          <c:smooth val="1"/>
        </c:ser>
        <c:dLbls/>
        <c:axId val="453739960"/>
        <c:axId val="476344248"/>
      </c:scatterChart>
      <c:valAx>
        <c:axId val="453739960"/>
        <c:scaling>
          <c:orientation val="minMax"/>
          <c:max val="10000.0"/>
          <c:min val="0.0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Runway</a:t>
                </a:r>
                <a:r>
                  <a:rPr lang="en-US" sz="1200" baseline="0" dirty="0">
                    <a:latin typeface="Arial" pitchFamily="34" charset="0"/>
                    <a:cs typeface="Arial" pitchFamily="34" charset="0"/>
                  </a:rPr>
                  <a:t> Length (ft)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443798659930143"/>
              <c:y val="0.914293483397678"/>
            </c:manualLayout>
          </c:layout>
        </c:title>
        <c:numFmt formatCode="General" sourceLinked="1"/>
        <c:tickLblPos val="nextTo"/>
        <c:crossAx val="476344248"/>
        <c:crosses val="autoZero"/>
        <c:crossBetween val="midCat"/>
        <c:majorUnit val="1000.0"/>
      </c:valAx>
      <c:valAx>
        <c:axId val="476344248"/>
        <c:scaling>
          <c:orientation val="minMax"/>
          <c:min val="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H-L</a:t>
                </a:r>
                <a:r>
                  <a:rPr lang="en-US" sz="1200" baseline="0" dirty="0">
                    <a:latin typeface="Arial" pitchFamily="34" charset="0"/>
                    <a:cs typeface="Arial" pitchFamily="34" charset="0"/>
                  </a:rPr>
                  <a:t> (ft)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0216049382716051"/>
              <c:y val="0.366329773354316"/>
            </c:manualLayout>
          </c:layout>
        </c:title>
        <c:numFmt formatCode="General" sourceLinked="1"/>
        <c:tickLblPos val="nextTo"/>
        <c:crossAx val="453739960"/>
        <c:crosses val="autoZero"/>
        <c:crossBetween val="midCat"/>
      </c:valAx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0.09259</cdr:x>
      <cdr:y>0.47141</cdr:y>
    </cdr:from>
    <cdr:to>
      <cdr:x>0.2037</cdr:x>
      <cdr:y>0.67345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2133600"/>
          <a:ext cx="914400" cy="91440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/>
            <a:t>Region of</a:t>
          </a:r>
        </a:p>
        <a:p xmlns:a="http://schemas.openxmlformats.org/drawingml/2006/main">
          <a:r>
            <a:rPr lang="en-US" dirty="0" smtClean="0"/>
            <a:t> Impossible </a:t>
          </a:r>
        </a:p>
        <a:p xmlns:a="http://schemas.openxmlformats.org/drawingml/2006/main">
          <a:r>
            <a:rPr lang="en-US" sz="1100" dirty="0" smtClean="0"/>
            <a:t>Turn-back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0.58333</cdr:x>
      <cdr:y>0.47141</cdr:y>
    </cdr:from>
    <cdr:to>
      <cdr:x>0.69444</cdr:x>
      <cdr:y>0.58927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00600" y="2133600"/>
          <a:ext cx="914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0.52778</cdr:x>
      <cdr:y>0.08418</cdr:y>
    </cdr:from>
    <cdr:to>
      <cdr:x>0.63889</cdr:x>
      <cdr:y>0.28622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43400" y="381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0.09259</cdr:x>
      <cdr:y>0.47141</cdr:y>
    </cdr:from>
    <cdr:to>
      <cdr:x>0.2037</cdr:x>
      <cdr:y>0.67345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2133600"/>
          <a:ext cx="914400" cy="91440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 smtClean="0"/>
            <a:t>Region of</a:t>
          </a:r>
        </a:p>
        <a:p xmlns:a="http://schemas.openxmlformats.org/drawingml/2006/main">
          <a:r>
            <a:rPr lang="en-US" dirty="0" smtClean="0"/>
            <a:t> Impossible </a:t>
          </a:r>
        </a:p>
        <a:p xmlns:a="http://schemas.openxmlformats.org/drawingml/2006/main">
          <a:r>
            <a:rPr lang="en-US" sz="1100" dirty="0" smtClean="0"/>
            <a:t>Turn-back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0.58333</cdr:x>
      <cdr:y>0.47141</cdr:y>
    </cdr:from>
    <cdr:to>
      <cdr:x>0.69444</cdr:x>
      <cdr:y>0.58927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00600" y="2133600"/>
          <a:ext cx="914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0.52778</cdr:x>
      <cdr:y>0.08418</cdr:y>
    </cdr:from>
    <cdr:to>
      <cdr:x>0.63889</cdr:x>
      <cdr:y>0.28622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43400" y="381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0.46296</cdr:x>
      <cdr:y>0.13469</cdr:y>
    </cdr:from>
    <cdr:to>
      <cdr:x>0.57407</cdr:x>
      <cdr:y>0.33672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10000" y="60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0.44444</cdr:x>
      <cdr:y>0.08418</cdr:y>
    </cdr:from>
    <cdr:to>
      <cdr:x>0.67593</cdr:x>
      <cdr:y>0.20203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57600" y="381000"/>
          <a:ext cx="1905000" cy="533400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smtClean="0">
              <a:latin typeface="Arial" pitchFamily="34" charset="0"/>
              <a:cs typeface="Arial" pitchFamily="34" charset="0"/>
            </a:rPr>
            <a:t>46 ft of altitude needs to be </a:t>
          </a:r>
        </a:p>
        <a:p xmlns:a="http://schemas.openxmlformats.org/drawingml/2006/main">
          <a:r>
            <a:rPr lang="en-US" sz="1200" dirty="0" smtClean="0">
              <a:latin typeface="Arial" pitchFamily="34" charset="0"/>
              <a:cs typeface="Arial" pitchFamily="34" charset="0"/>
            </a:rPr>
            <a:t>dissipated prior to landing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25FEE-CE09-4D42-9E26-2BD2F6BFDD4D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355C9-E95A-435A-A615-E4A5B0700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27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6D075C-6C02-40E3-9590-56C5314F7851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3972F55-8B12-4294-BC5D-4BD7C739413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72FE22F-AF52-4C0F-A070-094D432F4EDB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164632E-0E0A-41E0-A3C0-DDCB9128760B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9FC299F-CD7B-4FED-BE76-8D1AF525839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00FFD82-ACE9-42DA-B60A-884AE43F9CED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E55342A-91A4-4C03-9E8D-5A15D74AEB58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8D356EB-745E-48C5-8E5A-BAD7F2F7223C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4202A05-F67D-415C-B304-A873AF3373AF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6DB23A-7C77-43B4-A203-3366BB95692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A1EEDEB-FCB9-4765-B72C-4FD6A35FCDB1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0B704A5-28C3-4B12-877C-758DC3107FB1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B3C76C-CA84-46E4-AE47-54FC3A43304F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C26A2BE-0854-48E2-A1D9-C07FE23DD488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A5FBE-905D-4E9B-B676-029358417CD4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1B09-3C63-40A6-867F-3AFFAA797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445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5CEE-C829-43B7-A231-7BF949FDFAE5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E959-4910-4273-9488-3A0C9961A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83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C1CA9-9B41-45AE-A28D-2702AB1DF617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D598-78D0-4FB9-9CF7-B77CA8064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11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7FE9-0CB6-47F5-9C6B-D3C2277F6582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355B-A15C-4914-9401-87778D5EE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689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AA396-BF27-4E3E-AD8E-F63BCA948427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7B7A-69B5-439B-957A-E85A7C262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3233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6F2F-8086-4CA8-B7F9-6CBCA1CC8F3B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BFE6-1A93-4357-8E21-C966EF261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1801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A01A-B71D-495E-9FB1-B15C0A2509E8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537B-C6FC-4E97-BC7F-88C547455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194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EEFE4-124C-408B-86D6-A809175D2E6D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DE5F9-5A79-49F2-8997-4B0B8A7CA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1631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0396-24E1-4743-AB8A-81D7B8608B77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01FA-546A-494B-9209-9BEC9631C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6311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FA41-D09D-4889-B12D-0A0DF27EFBA3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35779-C782-4675-B63B-6457CB9B1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69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9348-DE51-4D52-88EE-1EFCB9CBBDD0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73BA-CF50-43BF-8AAD-4471D158D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388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319C-81E0-4038-81E9-5E36527FE0A6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3003-EDFE-43B1-963E-52D7BFE62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9480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BEEF-8B29-4830-8D08-34DD7E961E6B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8613-A439-43FA-AF92-B46A6F6A8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528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B469B-8A3E-494A-93DA-06EC17CDF663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8E52-617A-4339-8B60-BAFF4A4D9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1398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C54E-3C1A-49CB-85DC-844388D5E6CA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7B37-4C05-4452-AC1C-336CDF1C4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820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3A72-4020-4741-8500-96052A461A97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B615F-08A5-4AD3-84F7-30B186829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81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A6F0-2C88-40C6-AC4D-B403AEA685DE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97727-FE30-418D-9037-981B3AA28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364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8143-9876-40B0-9E54-2746E0867D36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EDF6-4F90-4A33-B7D6-C9A93B44D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31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1604-A37C-4A43-9A84-13EBDF988C38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DDC2-82E6-4E4A-931C-F74692462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027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26B5-A91B-4E48-9E3E-B8D5A7BA7BA7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ED8E-4942-4360-AFCC-248EBE7D7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001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4CE9-3A80-4EE1-841A-16DA4BEB849C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F0D4B-6DD2-4E63-AA3C-C0A527304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14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4DEA5-534F-4393-BBC6-591A26A32B05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CA6E-E164-4C1E-AD8B-DFA1CFBC9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08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44C83-1CB4-458C-9DF3-DB0DFEFDF304}" type="datetime1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2/10/14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963F8-FFA4-4922-9111-2E96ACFAACD8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650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FDAE1-477E-4A74-BA07-D6B4D7AEA4A6}" type="datetime1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2/10/14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C52A7-12D8-495E-93F2-D03DC0060582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633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gtech@dslextreme.com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286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“Single-Engine Failure After Takeoff:</a:t>
            </a:r>
            <a:b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The Anatomy of a Turn-back Maneuver”</a:t>
            </a:r>
            <a:b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Part 3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Les Glatt, </a:t>
            </a:r>
            <a:r>
              <a:rPr lang="en-US" altLang="en-US" sz="2200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Ph.D.</a:t>
            </a:r>
          </a:p>
          <a:p>
            <a:pPr eaLnBrk="1" hangingPunct="1"/>
            <a:r>
              <a:rPr lang="en-US" altLang="en-US" sz="2200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ATP/CFI-AI</a:t>
            </a:r>
          </a:p>
          <a:p>
            <a:pPr eaLnBrk="1" hangingPunct="1"/>
            <a:r>
              <a:rPr lang="en-US" altLang="en-US" sz="1800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VNY FSDO FAASTeam Representative</a:t>
            </a:r>
          </a:p>
          <a:p>
            <a:pPr eaLnBrk="1" hangingPunct="1"/>
            <a:r>
              <a:rPr lang="en-US" altLang="en-US" sz="1800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lgtech@roadrunner.com</a:t>
            </a:r>
            <a:endParaRPr lang="en-US" altLang="en-US" sz="1800" b="1" smtClean="0">
              <a:solidFill>
                <a:srgbClr val="898989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z="1800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(818) 414-6890</a:t>
            </a:r>
          </a:p>
        </p:txBody>
      </p:sp>
      <p:pic>
        <p:nvPicPr>
          <p:cNvPr id="3076" name="Picture 5" descr="FAAST_Lg_CMYK_jp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52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76E0A8-C5CA-4D67-9E23-F1FFF9115FDE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200400" y="5943600"/>
            <a:ext cx="4633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Times New Roman" charset="0"/>
              </a:rPr>
              <a:t>Checked Out From The SAFE Members Only Resource Center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Times New Roman" charset="0"/>
              </a:rPr>
              <a:t>Society of Aviation and Flight Educators – </a:t>
            </a:r>
            <a:r>
              <a:rPr kumimoji="0" 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Times New Roman" charset="0"/>
              </a:rPr>
              <a:t>www.safepilots.org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Times New Roman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7" name="Picture 6" descr="safe logo c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5867400"/>
            <a:ext cx="856667" cy="74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75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3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772400" cy="147002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How Do We Select V</a:t>
            </a:r>
            <a:r>
              <a:rPr lang="en-US" altLang="en-US" baseline="30000" smtClean="0">
                <a:ea typeface="ＭＳ Ｐゴシック" pitchFamily="34" charset="-128"/>
              </a:rPr>
              <a:t>*</a:t>
            </a:r>
            <a:r>
              <a:rPr lang="en-US" altLang="en-US" smtClean="0">
                <a:ea typeface="ＭＳ Ｐゴシック" pitchFamily="34" charset="-128"/>
              </a:rPr>
              <a:t> ?</a:t>
            </a:r>
          </a:p>
        </p:txBody>
      </p:sp>
      <p:sp>
        <p:nvSpPr>
          <p:cNvPr id="1003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2B2D60-7FED-4C94-A67B-0219269631A3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05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Selecting the airspeed V*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Need to be at V</a:t>
            </a:r>
            <a:r>
              <a:rPr lang="en-US" altLang="en-US" baseline="-25000" smtClean="0">
                <a:latin typeface="Arial" charset="0"/>
                <a:ea typeface="ＭＳ Ｐゴシック" pitchFamily="34" charset="-128"/>
                <a:cs typeface="Arial" charset="0"/>
              </a:rPr>
              <a:t>1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before starting turn-back maneuver</a:t>
            </a:r>
          </a:p>
          <a:p>
            <a:pPr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During the climb thrust is balanced by drag and the component of weight along the flight path</a:t>
            </a:r>
          </a:p>
          <a:p>
            <a:pPr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solidFill>
                <a:srgbClr val="7030A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138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E45BBB-E99A-4545-BA92-873F7B8589B0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435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Selecting the airspeed V*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When engine fails the aircraft will decelerate rapidly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Deceleration of the aircraft is directly proportional to the net force imbalance along the flight path and  inversely proportional to the aircraft weight</a:t>
            </a:r>
          </a:p>
          <a:p>
            <a:pPr lvl="1" eaLnBrk="1" hangingPunct="1"/>
            <a:endParaRPr lang="en-US" altLang="en-US" smtClean="0">
              <a:solidFill>
                <a:srgbClr val="7030A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solidFill>
                  <a:srgbClr val="7030A0"/>
                </a:solidFill>
                <a:latin typeface="Arial" charset="0"/>
                <a:ea typeface="ＭＳ Ｐゴシック" pitchFamily="34" charset="-128"/>
                <a:cs typeface="Arial" charset="0"/>
              </a:rPr>
              <a:t>If the pitch attitude is lowered to the horizon the component of weight along the flight path is reduced considerably and drag will be the predominant deceleration force</a:t>
            </a: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5410200"/>
            <a:ext cx="7418388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Calibri" pitchFamily="34" charset="0"/>
              </a:rPr>
              <a:t>C-172 at gross weight can decelerate 10 kts in 4-5 seconds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24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8FE0F1-63AF-4899-A2C3-DB107A77C03B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6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V* should be at least V</a:t>
            </a:r>
            <a:r>
              <a:rPr lang="en-US" altLang="en-US" baseline="-2500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1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+10 kts for a C-172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In C-172 V</a:t>
            </a:r>
            <a:r>
              <a:rPr lang="en-US" altLang="en-US" baseline="-25000" smtClean="0">
                <a:latin typeface="Arial" charset="0"/>
                <a:ea typeface="ＭＳ Ｐゴシック" pitchFamily="34" charset="-128"/>
                <a:cs typeface="Arial" charset="0"/>
              </a:rPr>
              <a:t>1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is 65 KIAS 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V* should be 75 KIAS ( very close to best rate of climb speed - 78 KIAS)</a:t>
            </a:r>
          </a:p>
        </p:txBody>
      </p:sp>
      <p:sp>
        <p:nvSpPr>
          <p:cNvPr id="103427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Selecting the airspeed V* (Cont.)</a:t>
            </a:r>
          </a:p>
        </p:txBody>
      </p:sp>
      <p:sp>
        <p:nvSpPr>
          <p:cNvPr id="1034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BFF7B1-3F8A-4A60-ABF1-3E02C725BDEC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68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C-172 Climb Angle Versus Airspeed</a:t>
            </a:r>
            <a:b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(Gross Weight)</a:t>
            </a:r>
          </a:p>
        </p:txBody>
      </p:sp>
      <p:pic>
        <p:nvPicPr>
          <p:cNvPr id="104451" name="Picture 4" descr="IMG48006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8801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TextBox 5"/>
          <p:cNvSpPr txBox="1">
            <a:spLocks noChangeArrowheads="1"/>
          </p:cNvSpPr>
          <p:nvPr/>
        </p:nvSpPr>
        <p:spPr bwMode="auto">
          <a:xfrm>
            <a:off x="4191000" y="5791200"/>
            <a:ext cx="963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V (KCAS)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733800"/>
            <a:ext cx="1830694" cy="73866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Climb  Angle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Mathematica1"/>
              </a:rPr>
              <a:t>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(deg)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447800" y="3810000"/>
            <a:ext cx="3200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2628900" y="3924300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62400" y="5486400"/>
            <a:ext cx="346075" cy="2762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V*</a:t>
            </a:r>
          </a:p>
        </p:txBody>
      </p:sp>
      <p:sp>
        <p:nvSpPr>
          <p:cNvPr id="104457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977AFE-93D0-4C2F-B9E1-FF8566CDC87D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458" name="TextBox 11"/>
          <p:cNvSpPr txBox="1">
            <a:spLocks noChangeArrowheads="1"/>
          </p:cNvSpPr>
          <p:nvPr/>
        </p:nvSpPr>
        <p:spPr bwMode="auto">
          <a:xfrm>
            <a:off x="152400" y="6324600"/>
            <a:ext cx="434975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Calibri" pitchFamily="34" charset="0"/>
              </a:rPr>
              <a:t>“Performance of Light Aircraft “ by J.T. Lowry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418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C-172 Rate of Climb Versus Airspeed</a:t>
            </a:r>
          </a:p>
        </p:txBody>
      </p:sp>
      <p:pic>
        <p:nvPicPr>
          <p:cNvPr id="105475" name="Content Placeholder 3" descr="rc_c172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1600200" y="1752600"/>
            <a:ext cx="6081713" cy="4127500"/>
          </a:xfrm>
        </p:spPr>
      </p:pic>
      <p:sp>
        <p:nvSpPr>
          <p:cNvPr id="105476" name="TextBox 4"/>
          <p:cNvSpPr txBox="1">
            <a:spLocks noChangeArrowheads="1"/>
          </p:cNvSpPr>
          <p:nvPr/>
        </p:nvSpPr>
        <p:spPr bwMode="auto">
          <a:xfrm>
            <a:off x="4191000" y="5943600"/>
            <a:ext cx="963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V (KCAS)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1875835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Rate of Climb (ft/min)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2590800" y="4038600"/>
            <a:ext cx="28956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38600" y="5105400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</a:rPr>
              <a:t>V</a:t>
            </a:r>
            <a:r>
              <a:rPr lang="en-US" altLang="en-US" sz="1200" b="1" baseline="-25000">
                <a:solidFill>
                  <a:prstClr val="black"/>
                </a:solidFill>
              </a:rPr>
              <a:t>Y</a:t>
            </a:r>
            <a:endParaRPr lang="en-US" altLang="en-US" sz="1200" b="1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2362200" y="4038600"/>
            <a:ext cx="2895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57600" y="5486400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</a:rPr>
              <a:t>V*</a:t>
            </a:r>
          </a:p>
        </p:txBody>
      </p:sp>
      <p:sp>
        <p:nvSpPr>
          <p:cNvPr id="105482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65EDAE-77C7-4F30-AF2F-20A43E2EC096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5483" name="TextBox 12"/>
          <p:cNvSpPr txBox="1">
            <a:spLocks noChangeArrowheads="1"/>
          </p:cNvSpPr>
          <p:nvPr/>
        </p:nvSpPr>
        <p:spPr bwMode="auto">
          <a:xfrm>
            <a:off x="152400" y="6324600"/>
            <a:ext cx="434975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Calibri" pitchFamily="34" charset="0"/>
              </a:rPr>
              <a:t>“Performance of Light Aircraft “ by J.T. Lowry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275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z="2500" smtClean="0">
                <a:latin typeface="Arial" charset="0"/>
                <a:ea typeface="ＭＳ Ｐゴシック" pitchFamily="34" charset="-128"/>
                <a:cs typeface="Arial" charset="0"/>
              </a:rPr>
              <a:t>Parameters Used to Create Chart of Minimum Required Runway Length Versus Distance From 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Use procedure for short-field take-off over 50 ft obstacle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L</a:t>
            </a:r>
            <a:r>
              <a:rPr lang="en-US" altLang="en-US" baseline="-25000" smtClean="0">
                <a:latin typeface="Arial" charset="0"/>
                <a:ea typeface="ＭＳ Ｐゴシック" pitchFamily="34" charset="-128"/>
                <a:cs typeface="Arial" charset="0"/>
              </a:rPr>
              <a:t>1 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obtained from POH </a:t>
            </a:r>
            <a:r>
              <a:rPr lang="en-US" altLang="en-US" baseline="-25000" smtClean="0">
                <a:latin typeface="Arial" charset="0"/>
                <a:ea typeface="ＭＳ Ｐゴシック" pitchFamily="34" charset="-128"/>
                <a:cs typeface="Arial" charset="0"/>
              </a:rPr>
              <a:t>     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Accelerate to V* =75KIAS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L</a:t>
            </a:r>
            <a:r>
              <a:rPr lang="en-US" altLang="en-US" baseline="-25000" smtClean="0">
                <a:latin typeface="Arial" charset="0"/>
                <a:ea typeface="ＭＳ Ｐゴシック" pitchFamily="34" charset="-128"/>
                <a:cs typeface="Arial" charset="0"/>
              </a:rPr>
              <a:t>2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= 600 ft</a:t>
            </a:r>
            <a:r>
              <a:rPr lang="en-US" altLang="en-US" baseline="-2500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which is obtained by assuming a 5 sec elapsed time to accelerate from V</a:t>
            </a:r>
            <a:r>
              <a:rPr lang="en-US" altLang="en-US" baseline="-25000" smtClean="0">
                <a:latin typeface="Arial" charset="0"/>
                <a:ea typeface="ＭＳ Ｐゴシック" pitchFamily="34" charset="-128"/>
                <a:cs typeface="Arial" charset="0"/>
              </a:rPr>
              <a:t>X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to V* 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h=50 ft which is determined from the average speed and climb angle over the distance L</a:t>
            </a:r>
            <a:r>
              <a:rPr lang="en-US" altLang="en-US" baseline="-25000" smtClean="0">
                <a:latin typeface="Arial" charset="0"/>
                <a:ea typeface="ＭＳ Ｐゴシック" pitchFamily="34" charset="-128"/>
                <a:cs typeface="Arial" charset="0"/>
              </a:rPr>
              <a:t>2</a:t>
            </a: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Climb angle at 75KIAS – 5.25 degrees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BC5C61-24FE-4CA2-BA73-7E145A1A4F2D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76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Assume 5 secs after engine failure before aircraft starts turn-back maneuver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L</a:t>
            </a:r>
            <a:r>
              <a:rPr lang="en-US" altLang="en-US" baseline="-25000" smtClean="0">
                <a:latin typeface="Arial" charset="0"/>
                <a:ea typeface="ＭＳ Ｐゴシック" pitchFamily="34" charset="-128"/>
                <a:cs typeface="Arial" charset="0"/>
              </a:rPr>
              <a:t>Human_Factors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 = 600 ft based on the average speed in decelerating from V* to V</a:t>
            </a:r>
            <a:r>
              <a:rPr lang="en-US" altLang="en-US" baseline="-25000" smtClean="0">
                <a:latin typeface="Arial" charset="0"/>
                <a:ea typeface="ＭＳ Ｐゴシック" pitchFamily="34" charset="-128"/>
                <a:cs typeface="Arial" charset="0"/>
              </a:rPr>
              <a:t>1</a:t>
            </a: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No altitude loss in this segment (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  <a:sym typeface="Mathematica1" pitchFamily="2" charset="2"/>
              </a:rPr>
              <a:t>=0 )</a:t>
            </a:r>
          </a:p>
          <a:p>
            <a:pPr lvl="2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  <a:sym typeface="Mathematica1" pitchFamily="2" charset="2"/>
              </a:rPr>
              <a:t>Non-zero value of  can be included by a simple modification to the end result which increments the required runway length</a:t>
            </a: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E40DCD6-269D-4D23-9865-ABA0769E9630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7524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z="2500" smtClean="0">
                <a:latin typeface="Arial" charset="0"/>
                <a:ea typeface="ＭＳ Ｐゴシック" pitchFamily="34" charset="-128"/>
                <a:cs typeface="Arial" charset="0"/>
              </a:rPr>
              <a:t>Parameters Used to Create Chart of Minimum Required Runway Length Versus Distance From DER (Cont.)</a:t>
            </a:r>
          </a:p>
        </p:txBody>
      </p:sp>
      <p:sp>
        <p:nvSpPr>
          <p:cNvPr id="107525" name="TextBox 5"/>
          <p:cNvSpPr txBox="1">
            <a:spLocks noChangeArrowheads="1"/>
          </p:cNvSpPr>
          <p:nvPr/>
        </p:nvSpPr>
        <p:spPr bwMode="auto">
          <a:xfrm>
            <a:off x="8763000" y="6400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657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  <a:t>C-172 Minimum Runway Length for Turn-back Maneuver</a:t>
            </a:r>
            <a:b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  <a:t>(Gross Weight, Sea Level, No Wind Case, </a:t>
            </a:r>
            <a:b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  <a:t>Flight Path Angle for Climb  </a:t>
            </a:r>
            <a: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  <a:sym typeface="Mathematica1" pitchFamily="2" charset="2"/>
              </a:rPr>
              <a:t></a:t>
            </a:r>
            <a: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  <a:t> – 5.25 degrees)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342900" y="3771900"/>
            <a:ext cx="3429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1600200" y="3505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95400" y="1905000"/>
            <a:ext cx="7239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2438400"/>
            <a:ext cx="7239000" cy="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3352800"/>
            <a:ext cx="71628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53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B20498-3967-407A-9A0A-A4C6C8839909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225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  <a:t>C-172 Minimum Runway Length for Turn-back Maneuver</a:t>
            </a:r>
            <a:b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  <a:t>(Gross Weight, Sea Level, No Wind Case, </a:t>
            </a:r>
            <a:b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  <a:t>Flight Path Angle for Climb  </a:t>
            </a:r>
            <a: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  <a:sym typeface="Mathematica1" pitchFamily="2" charset="2"/>
              </a:rPr>
              <a:t></a:t>
            </a:r>
            <a: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  <a:t> – 5.25 degrees)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342900" y="3771900"/>
            <a:ext cx="3429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1600200" y="3505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95400" y="1905000"/>
            <a:ext cx="7239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75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D7FE93-A435-4D79-BA29-88795540B905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019300" y="3619500"/>
            <a:ext cx="3733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>
            <a:off x="3886200" y="1905000"/>
            <a:ext cx="228600" cy="685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55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3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What Type of Chart Would be Valuable to a Pilot?</a:t>
            </a:r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DB59B6-1C88-4A6B-A39F-836ACF0173EA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59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2500" smtClean="0">
                <a:latin typeface="Arial" charset="0"/>
                <a:ea typeface="ＭＳ Ｐゴシック" pitchFamily="34" charset="-128"/>
                <a:cs typeface="Arial" charset="0"/>
              </a:rPr>
              <a:t>C-172 Expected Height Above DER </a:t>
            </a:r>
            <a:br>
              <a:rPr lang="en-US" altLang="en-US" sz="25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500" smtClean="0">
                <a:latin typeface="Arial" charset="0"/>
                <a:ea typeface="ＭＳ Ｐゴシック" pitchFamily="34" charset="-128"/>
                <a:cs typeface="Arial" charset="0"/>
              </a:rPr>
              <a:t>(Gross Weight, Sea Level, No Wind)</a:t>
            </a:r>
            <a:br>
              <a:rPr lang="en-US" altLang="en-US" sz="25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500" smtClean="0">
                <a:latin typeface="Arial" charset="0"/>
                <a:ea typeface="ＭＳ Ｐゴシック" pitchFamily="34" charset="-128"/>
                <a:cs typeface="Arial" charset="0"/>
              </a:rPr>
              <a:t>Flight Path Angle for Climb 5.25 deg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05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97CCAD-E92E-4121-982E-E6340705513C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0597" name="TextBox 5"/>
          <p:cNvSpPr txBox="1">
            <a:spLocks noChangeArrowheads="1"/>
          </p:cNvSpPr>
          <p:nvPr/>
        </p:nvSpPr>
        <p:spPr bwMode="auto">
          <a:xfrm>
            <a:off x="8763000" y="6553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22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3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How Do We Know that both Aircraft and Pilot are Performing Correctly?</a:t>
            </a:r>
          </a:p>
        </p:txBody>
      </p:sp>
      <p:sp>
        <p:nvSpPr>
          <p:cNvPr id="1116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8BC991-2890-4004-801C-271A27FDCB87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98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2500" smtClean="0">
                <a:latin typeface="Arial" charset="0"/>
                <a:ea typeface="ＭＳ Ｐゴシック" pitchFamily="34" charset="-128"/>
                <a:cs typeface="Arial" charset="0"/>
              </a:rPr>
              <a:t>Three Opportunities to Check Both Aircraft and Pilot Performance Before Executing a Turn-back Maneuver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Check distance down the runway at lift-off (compare with POH)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Check distance down the runway when aircraft is 50 feet above the surface (compare with POH)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Check altitude (H</a:t>
            </a:r>
            <a:r>
              <a:rPr lang="en-US" altLang="en-US" baseline="-25000" smtClean="0">
                <a:latin typeface="Arial" charset="0"/>
                <a:ea typeface="ＭＳ Ｐゴシック" pitchFamily="34" charset="-128"/>
                <a:cs typeface="Arial" charset="0"/>
              </a:rPr>
              <a:t>L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) of the aircraft at the DER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If altitude at DER does not correspond to at least H</a:t>
            </a:r>
            <a:r>
              <a:rPr lang="en-US" altLang="en-US" baseline="-2500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L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Revert to straight ahead procedure in case of engine failure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9257A2-5215-41A9-BD2D-61071FA20C65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2645" name="TextBox 4"/>
          <p:cNvSpPr txBox="1">
            <a:spLocks noChangeArrowheads="1"/>
          </p:cNvSpPr>
          <p:nvPr/>
        </p:nvSpPr>
        <p:spPr bwMode="auto">
          <a:xfrm>
            <a:off x="8915400" y="64770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29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3"/>
          <p:cNvSpPr>
            <a:spLocks noGrp="1"/>
          </p:cNvSpPr>
          <p:nvPr>
            <p:ph type="ctrTitle"/>
          </p:nvPr>
        </p:nvSpPr>
        <p:spPr>
          <a:xfrm>
            <a:off x="838200" y="2438400"/>
            <a:ext cx="7772400" cy="147002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Executing Turn-back Maneuvers at High Density Altitude Airports</a:t>
            </a:r>
          </a:p>
        </p:txBody>
      </p:sp>
      <p:sp>
        <p:nvSpPr>
          <p:cNvPr id="1136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07F35AC-2D6E-428A-86BE-16AE7B135CF7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27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Why are the Cards Stacked the Against the Pilot in Attempting this Maneuver?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257800"/>
          </a:xfrm>
        </p:spPr>
        <p:txBody>
          <a:bodyPr/>
          <a:lstStyle/>
          <a:p>
            <a:pPr eaLnBrk="1" hangingPunct="1"/>
            <a:endParaRPr lang="en-US" altLang="en-US" smtClean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Altitude loss is affected by the density in the turning segments of the maneuver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Altitude loss per degree of turn varies inversely with the density of the air 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Higher altitude translates into increased altitude loss in the turns 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For the same KCAS the TAS is higher at higher density altitudes 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Increases radius of the turn in segments 1 and 3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Impossible turn-back zone increases in length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Final intercept angle increases since for a given distance from the DER the value of D/R decreases</a:t>
            </a:r>
          </a:p>
          <a:p>
            <a:pPr lvl="2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Increases altitude loss in segment 3 due to increase value of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  <a:sym typeface="Mathematica1" pitchFamily="2" charset="2"/>
              </a:rPr>
              <a:t></a:t>
            </a: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B4E217-D4DA-418F-8021-6C069AA5494B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27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Why are the Cards Stacked Against the Pilot in Attempting this Maneuver?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Take-off performance degraded at high density altitude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Requires more runway length for TOD over 50 foot obstacle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Requires longer distance to accelerate to V*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Distance between the point of the engine failure and initiation of first turn increases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Climb angle is reduced compared to sea level climb angle</a:t>
            </a:r>
          </a:p>
          <a:p>
            <a:pPr lvl="2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Sea Level -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  <a:sym typeface="Mathematica1" pitchFamily="2" charset="2"/>
              </a:rPr>
              <a:t> = 5.25 deg</a:t>
            </a:r>
          </a:p>
          <a:p>
            <a:pPr lvl="2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  <a:sym typeface="Mathematica1" pitchFamily="2" charset="2"/>
              </a:rPr>
              <a:t>5000 ft altitude -  = 3.25 deg</a:t>
            </a: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Overall effect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Greater altitude loss in turn-back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Significantly longer required runway lengths for a potentially successful turn-back maneuver</a:t>
            </a: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A8E5E2-738B-401E-ACC7-233700AA85D3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5717" name="TextBox 4"/>
          <p:cNvSpPr txBox="1">
            <a:spLocks noChangeArrowheads="1"/>
          </p:cNvSpPr>
          <p:nvPr/>
        </p:nvSpPr>
        <p:spPr bwMode="auto">
          <a:xfrm>
            <a:off x="8686800" y="6400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607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3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67957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itchFamily="34" charset="-128"/>
              </a:rPr>
              <a:t>How Much Time Elapses When Performing a Teardrop Turn-back Maneuver?</a:t>
            </a:r>
          </a:p>
        </p:txBody>
      </p:sp>
      <p:sp>
        <p:nvSpPr>
          <p:cNvPr id="1167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E4162F-CB06-4278-B794-6820101BAA25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81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  <a:t> Elapsed Time for Execution of the Turn-back Maneuver in C-172</a:t>
            </a:r>
            <a:b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  <a:t>(Gross Weight, Sea Level, No Wind)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4114800"/>
          <a:ext cx="8229600" cy="14859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Distance from DER (ft)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Time (sec)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1320  (1/4 sm)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2640 (1/2 sm)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5280 (1 sm)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77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EA6B270-D0FF-41B5-9994-0AE391F52441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1981200"/>
            <a:ext cx="4460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Rate of Turn in Segment 1 = 16.3 deg/sec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2514600"/>
            <a:ext cx="441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Rate of Turn in Segment 3 = 4.4 deg/sec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3124200"/>
            <a:ext cx="505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Time to Glide in Segment 2 = 0.0091 * Distance</a:t>
            </a:r>
          </a:p>
        </p:txBody>
      </p:sp>
      <p:sp>
        <p:nvSpPr>
          <p:cNvPr id="117784" name="TextBox 8"/>
          <p:cNvSpPr txBox="1">
            <a:spLocks noChangeArrowheads="1"/>
          </p:cNvSpPr>
          <p:nvPr/>
        </p:nvSpPr>
        <p:spPr bwMode="auto">
          <a:xfrm>
            <a:off x="8686800" y="63246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35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What About Lowering the Gear in a Complex Aircraft?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Do not lower gear prior to completing segment 1 turn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L/D ratio is reduced with the gear down due to the increase in the parasite drag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Gear should be lowered in segment 2</a:t>
            </a:r>
          </a:p>
          <a:p>
            <a:pPr lvl="1"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Need to know best glide speed for the weight of the aircraft with the gear down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CA2BF1-9F35-48A8-AFCA-CE6E6990CE5A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844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smtClean="0">
                <a:latin typeface="Arial" charset="0"/>
                <a:ea typeface="ＭＳ Ｐゴシック" pitchFamily="34" charset="-128"/>
                <a:cs typeface="Arial" charset="0"/>
              </a:rPr>
              <a:t>Time to complete the turns in both segment 1 and 3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>
                <a:latin typeface="Arial" charset="0"/>
                <a:ea typeface="ＭＳ Ｐゴシック" pitchFamily="34" charset="-128"/>
                <a:cs typeface="Arial" charset="0"/>
              </a:rPr>
              <a:t>Knowing the duration of time for all 3 segments and the time it takes to lower and lock the gear provides the necessary information to determine when the gear should be lowered in segment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Inability to lower the gear in segment 2 would indicate that the turn-back maneuver should probably not be executed unless you are willing to land gear-up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D5AA79-D612-4D09-94A5-5C2849352258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3200400" y="2438400"/>
          <a:ext cx="1727200" cy="546100"/>
        </p:xfrm>
        <a:graphic>
          <a:graphicData uri="http://schemas.openxmlformats.org/presentationml/2006/ole">
            <p:oleObj spid="_x0000_s2050" name="Equation" r:id="rId4" imgW="1726451" imgH="545863" progId="Equation.3">
              <p:embed/>
            </p:oleObj>
          </a:graphicData>
        </a:graphic>
      </p:graphicFrame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1524000" y="3352800"/>
          <a:ext cx="5270500" cy="558800"/>
        </p:xfrm>
        <a:graphic>
          <a:graphicData uri="http://schemas.openxmlformats.org/presentationml/2006/ole">
            <p:oleObj spid="_x0000_s2051" name="Equation" r:id="rId5" imgW="5270500" imgH="558800" progId="Equation.3">
              <p:embed/>
            </p:oleObj>
          </a:graphicData>
        </a:graphic>
      </p:graphicFrame>
      <p:sp>
        <p:nvSpPr>
          <p:cNvPr id="11981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86838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What About Lowering the Gear </a:t>
            </a:r>
            <a:b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in a Complex Aircraft? (Cont.)</a:t>
            </a:r>
          </a:p>
        </p:txBody>
      </p:sp>
      <p:sp>
        <p:nvSpPr>
          <p:cNvPr id="119815" name="TextBox 8"/>
          <p:cNvSpPr txBox="1">
            <a:spLocks noChangeArrowheads="1"/>
          </p:cNvSpPr>
          <p:nvPr/>
        </p:nvSpPr>
        <p:spPr bwMode="auto">
          <a:xfrm>
            <a:off x="8763000" y="6553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98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Required Runway Length Versus Distance From 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This type of chart would be very useful to a pilot on the ground prior to take-off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If runway length required is longer than available runway length </a:t>
            </a:r>
          </a:p>
          <a:p>
            <a:pPr lvl="2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We have “impossible turn-back” scenario</a:t>
            </a:r>
          </a:p>
          <a:p>
            <a:pPr lvl="2"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Risk reduction decision would be to land straight ahead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If runway length required is less than available runway length</a:t>
            </a:r>
          </a:p>
          <a:p>
            <a:pPr lvl="2"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We have a potentially successful turn-back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Runway length available may be greater than that required only in a given range of distance from DER</a:t>
            </a:r>
          </a:p>
          <a:p>
            <a:pPr lvl="2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Narrow envelope for potentially successful turn-back maneuver</a:t>
            </a:r>
          </a:p>
          <a:p>
            <a:pPr lvl="2"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Risk reduction decision may be to choose to land straight ahead</a:t>
            </a:r>
          </a:p>
          <a:p>
            <a:pPr lvl="2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574152-5DAB-4C99-A089-960956AB5D9D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3189" name="TextBox 4"/>
          <p:cNvSpPr txBox="1">
            <a:spLocks noChangeArrowheads="1"/>
          </p:cNvSpPr>
          <p:nvPr/>
        </p:nvSpPr>
        <p:spPr bwMode="auto">
          <a:xfrm>
            <a:off x="8839200" y="64770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44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75577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itchFamily="34" charset="-128"/>
              </a:rPr>
              <a:t>Taking Another Look at the Keyhole/Racetrack Turn-back Scenario</a:t>
            </a:r>
          </a:p>
        </p:txBody>
      </p:sp>
      <p:sp>
        <p:nvSpPr>
          <p:cNvPr id="1208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5272F7-6D8D-405B-B368-8B4082D941E9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92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Racetrack Turn-back Maneuver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Scenario 1: Gross weight, sea level, no wind case</a:t>
            </a:r>
          </a:p>
          <a:p>
            <a:pPr lvl="1"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360 degree turn at 45 deg bank angle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Remaining runway length at least 1500 feet from start of turn-back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Minimum required runway length – 7100 feet</a:t>
            </a:r>
          </a:p>
          <a:p>
            <a:pPr lvl="2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190 feet altitude loss per 180 deg turn</a:t>
            </a:r>
          </a:p>
          <a:p>
            <a:pPr lvl="2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Climb angle at V* - 5.25 deg</a:t>
            </a:r>
          </a:p>
          <a:p>
            <a:pPr lvl="2"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Arc 3"/>
          <p:cNvSpPr/>
          <p:nvPr/>
        </p:nvSpPr>
        <p:spPr>
          <a:xfrm flipH="1">
            <a:off x="3733800" y="2286000"/>
            <a:ext cx="609600" cy="685800"/>
          </a:xfrm>
          <a:prstGeom prst="arc">
            <a:avLst>
              <a:gd name="adj1" fmla="val 10819145"/>
              <a:gd name="adj2" fmla="val 10796571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2971800"/>
            <a:ext cx="2209800" cy="0"/>
          </a:xfrm>
          <a:prstGeom prst="line">
            <a:avLst/>
          </a:prstGeom>
          <a:ln w="920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895600" y="3124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86200" y="3124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57600" y="3200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048000" y="3200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24200" y="3352800"/>
            <a:ext cx="823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1500 feet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3581401" y="2667000"/>
            <a:ext cx="152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62400" y="22098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305301" y="2628900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870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16931BB-C077-425D-9E62-FE6EC5940FD1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18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Racetrack Turn-back Maneuver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Scenario 2: Gross weight, sea level, no wind case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Turn-back initiated at the DER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Two 180 deg turns at 45 deg bank angle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Straight leg of 1500 feet at max L/D 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Minimum required runway length – 7500 feet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971800" y="3657600"/>
            <a:ext cx="2209800" cy="0"/>
          </a:xfrm>
          <a:prstGeom prst="line">
            <a:avLst/>
          </a:prstGeom>
          <a:ln w="920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2819400" y="3810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810000" y="3810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81400" y="3886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2971800" y="3886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24200" y="3962400"/>
            <a:ext cx="823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1500 feet</a:t>
            </a:r>
          </a:p>
        </p:txBody>
      </p:sp>
      <p:sp>
        <p:nvSpPr>
          <p:cNvPr id="10" name="Arc 9"/>
          <p:cNvSpPr/>
          <p:nvPr/>
        </p:nvSpPr>
        <p:spPr>
          <a:xfrm>
            <a:off x="2514600" y="2743200"/>
            <a:ext cx="914400" cy="914400"/>
          </a:xfrm>
          <a:prstGeom prst="arc">
            <a:avLst>
              <a:gd name="adj1" fmla="val 5229752"/>
              <a:gd name="adj2" fmla="val 1629233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0" idx="2"/>
          </p:cNvCxnSpPr>
          <p:nvPr/>
        </p:nvCxnSpPr>
        <p:spPr>
          <a:xfrm flipV="1">
            <a:off x="2984500" y="2743200"/>
            <a:ext cx="977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3657600" y="2743200"/>
            <a:ext cx="609600" cy="914400"/>
          </a:xfrm>
          <a:prstGeom prst="arc">
            <a:avLst>
              <a:gd name="adj1" fmla="val 16273500"/>
              <a:gd name="adj2" fmla="val 585311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324101" y="3238500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0400" y="2590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229101" y="3162300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896" name="Slide Number Placeholder 2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8C4CF56-CF07-43B8-923D-1B98B934CF24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078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Racetrack Turn-back Maneuver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ea typeface="ＭＳ Ｐゴシック" pitchFamily="34" charset="-128"/>
              </a:rPr>
              <a:t>Can Racetrack turn-back be used to fill the gap where the teardrop turn-back cannot be used?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altLang="en-US" dirty="0" smtClean="0">
                <a:ea typeface="ＭＳ Ｐゴシック" pitchFamily="34" charset="-128"/>
              </a:rPr>
              <a:t>Assume turn-back started 800 feet from DER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altLang="en-US" dirty="0" smtClean="0">
                <a:ea typeface="ＭＳ Ｐゴシック" pitchFamily="34" charset="-128"/>
              </a:rPr>
              <a:t>Additional 800 feet traveled past the DER requires additional 800 feet of runway (gliding back to DER)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ea typeface="ＭＳ Ｐゴシック" pitchFamily="34" charset="-128"/>
              </a:rPr>
              <a:t>Minimum runway length required – 8300 feet </a:t>
            </a:r>
          </a:p>
          <a:p>
            <a:pPr marL="914400" lvl="2" indent="0" eaLnBrk="1" hangingPunct="1">
              <a:buFont typeface="Arial" charset="0"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dirty="0" smtClean="0">
                <a:ea typeface="ＭＳ Ｐゴシック" pitchFamily="34" charset="-128"/>
              </a:rPr>
              <a:t>Keyhole scenario would require slightly more runway than racetrack scenario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altLang="en-US" dirty="0" smtClean="0">
                <a:ea typeface="ＭＳ Ｐゴシック" pitchFamily="34" charset="-128"/>
              </a:rPr>
              <a:t>Depends on the ratio of      and wind direction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CC4693-C2D3-47AB-88FD-1AFBFC734A64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3909" name="TextBox 4"/>
          <p:cNvSpPr txBox="1">
            <a:spLocks noChangeArrowheads="1"/>
          </p:cNvSpPr>
          <p:nvPr/>
        </p:nvSpPr>
        <p:spPr bwMode="auto">
          <a:xfrm>
            <a:off x="8686800" y="64881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962400" y="4876800"/>
          <a:ext cx="342900" cy="558800"/>
        </p:xfrm>
        <a:graphic>
          <a:graphicData uri="http://schemas.openxmlformats.org/presentationml/2006/ole">
            <p:oleObj spid="_x0000_s3074" name="Equation" r:id="rId4" imgW="342751" imgH="558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68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  <a:t>Runway Length of Airports Between Santa Barbara and North San Diego County With Elevations Below 1000 Feet MSL </a:t>
            </a:r>
            <a:b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  <a:t>(23 Airports)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458200" cy="5383224"/>
        </p:xfrm>
        <a:graphic>
          <a:graphicData uri="http://schemas.openxmlformats.org/drawingml/2006/table">
            <a:tbl>
              <a:tblPr/>
              <a:tblGrid>
                <a:gridCol w="4229100"/>
                <a:gridCol w="2114550"/>
                <a:gridCol w="2114550"/>
              </a:tblGrid>
              <a:tr h="3657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Airport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Runway Length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Number or Runways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Whiteman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4120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7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Santa Paula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2665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62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Santa Monica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4973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62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Hawthorne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4956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62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Torrance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5001/3000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62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Compton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3322/3322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62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Long Beach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10000/6192/5423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62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Santa Ana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5700/2887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62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Van Nuys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8001/4011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62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Burbank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6886/5801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62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Camarillo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6010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2498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11A9789-5264-48A5-8661-D49FBDBFFE6B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24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  <a:t>Runway Length of Airports from Santa Barbara to North San Diego Country With Elevations Below 1000 Feet MSL </a:t>
            </a:r>
            <a:b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300" smtClean="0">
                <a:latin typeface="Arial" charset="0"/>
                <a:ea typeface="ＭＳ Ｐゴシック" pitchFamily="34" charset="-128"/>
                <a:cs typeface="Arial" charset="0"/>
              </a:rPr>
              <a:t>(23 Airports Cont.)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1806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Airport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Runway Length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Number of Runways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Brackett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4839/3661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Upland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3864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El Monte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3995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Corona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3200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Chino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7000/4919/4858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Riverside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5401/2850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Fullerton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3121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Carlsbad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4897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Oceanside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Oxnard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5950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7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Santa Barbara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6052/4184/4180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7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San Bernardino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10001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260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3F40B5-4466-44CC-9294-7FF3223B658E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64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265238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2500" smtClean="0">
                <a:latin typeface="Arial" charset="0"/>
                <a:ea typeface="ＭＳ Ｐゴシック" pitchFamily="34" charset="-128"/>
                <a:cs typeface="Arial" charset="0"/>
              </a:rPr>
              <a:t>How Many of These 23 Airports Can a C-172 Execute a Potentially Successful Turn-back Maneuver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Using a teardrop turn-back maneuver?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10 airports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Using a keyhole/racetrack turn-back maneuver?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3 airports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4800600"/>
            <a:ext cx="4876800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prstClr val="black"/>
                </a:solidFill>
              </a:rPr>
              <a:t>Does this get your attention?</a:t>
            </a:r>
          </a:p>
        </p:txBody>
      </p:sp>
      <p:sp>
        <p:nvSpPr>
          <p:cNvPr id="1269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2C4324-5168-4F42-A2A0-546FD8DB4593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6982" name="TextBox 5"/>
          <p:cNvSpPr txBox="1">
            <a:spLocks noChangeArrowheads="1"/>
          </p:cNvSpPr>
          <p:nvPr/>
        </p:nvSpPr>
        <p:spPr bwMode="auto">
          <a:xfrm>
            <a:off x="8839200" y="6400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659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Take-Off/Climb Profile for a Turn-back Maneuver</a:t>
            </a:r>
          </a:p>
        </p:txBody>
      </p:sp>
      <p:sp>
        <p:nvSpPr>
          <p:cNvPr id="94211" name="Slide Number Placeholder 4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66C31EE-47B2-4FF5-9262-5C5CBDA8CD6D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600200" y="5257800"/>
            <a:ext cx="3886200" cy="0"/>
          </a:xfrm>
          <a:prstGeom prst="line">
            <a:avLst/>
          </a:prstGeom>
          <a:noFill/>
          <a:ln w="44450" cmpd="tri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" name="Straight Connector 4"/>
          <p:cNvCxnSpPr/>
          <p:nvPr/>
        </p:nvCxnSpPr>
        <p:spPr>
          <a:xfrm rot="5400000" flipH="1" flipV="1">
            <a:off x="342900" y="40005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00200" y="6172200"/>
            <a:ext cx="3886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2800" y="6248400"/>
            <a:ext cx="1465263" cy="276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</a:rPr>
              <a:t>Runway</a:t>
            </a:r>
            <a:r>
              <a:rPr lang="en-US" altLang="en-US" sz="1000" b="1">
                <a:solidFill>
                  <a:prstClr val="black"/>
                </a:solidFill>
              </a:rPr>
              <a:t> Length  - 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00200" y="5638800"/>
            <a:ext cx="1295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5638800"/>
            <a:ext cx="1011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TOD-50 -Vx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L1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4724400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50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51054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2171700" y="49911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1600200" y="4800600"/>
            <a:ext cx="1295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600" y="5638800"/>
            <a:ext cx="609600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743200" y="4876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19400" y="5715000"/>
            <a:ext cx="90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7030A0"/>
                </a:solidFill>
              </a:rPr>
              <a:t>Acc. to V*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7030A0"/>
                </a:solidFill>
              </a:rPr>
              <a:t>L2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657600" y="4419600"/>
            <a:ext cx="18288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24400" y="4114800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  <a:sym typeface="Mathematica1" pitchFamily="2" charset="2"/>
              </a:rPr>
              <a:t>* at V*</a:t>
            </a:r>
            <a:r>
              <a:rPr lang="en-US" altLang="en-US" sz="1200">
                <a:solidFill>
                  <a:prstClr val="black"/>
                </a:solidFill>
                <a:sym typeface="Mathematica1" pitchFamily="2" charset="2"/>
              </a:rPr>
              <a:t> </a:t>
            </a:r>
            <a:endParaRPr lang="en-US" altLang="en-US" sz="120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05200" y="5638800"/>
            <a:ext cx="1981200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038600" y="5715000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E46C0A"/>
                </a:solidFill>
              </a:rPr>
              <a:t>L – L1 – L2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5466556" y="4668044"/>
            <a:ext cx="20208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486400" y="563880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867400" y="5715000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Engine Failure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1600200" y="4495800"/>
            <a:ext cx="1905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066800" y="4343400"/>
            <a:ext cx="615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50 + h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1524000" y="3962400"/>
            <a:ext cx="3962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295400" y="3810000"/>
            <a:ext cx="352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H</a:t>
            </a:r>
            <a:r>
              <a:rPr lang="en-US" altLang="en-US" sz="1200" baseline="-25000">
                <a:solidFill>
                  <a:prstClr val="black"/>
                </a:solidFill>
              </a:rPr>
              <a:t>L</a:t>
            </a:r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410200" y="5105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</a:rPr>
              <a:t>DER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5400000" flipH="1" flipV="1">
            <a:off x="4648200" y="48006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486400" y="61722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019800" y="6248400"/>
            <a:ext cx="1824038" cy="2762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prstClr val="black"/>
                </a:solidFill>
              </a:rPr>
              <a:t>Distance from DER - D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1600200" y="3657600"/>
            <a:ext cx="6705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295400" y="3505200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prstClr val="black"/>
                </a:solidFill>
              </a:rPr>
              <a:t>H</a:t>
            </a:r>
            <a:r>
              <a:rPr lang="en-US" altLang="en-US" sz="1000" baseline="-25000">
                <a:solidFill>
                  <a:prstClr val="black"/>
                </a:solidFill>
              </a:rPr>
              <a:t>EF </a:t>
            </a:r>
            <a:endParaRPr lang="en-US" altLang="en-US" sz="1000">
              <a:solidFill>
                <a:prstClr val="black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7048500" y="4914900"/>
            <a:ext cx="2514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400800" y="56388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934200" y="5334000"/>
            <a:ext cx="1212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7030A0"/>
                </a:solidFill>
              </a:rPr>
              <a:t>L</a:t>
            </a:r>
            <a:r>
              <a:rPr lang="en-US" altLang="en-US" sz="1200" baseline="-25000">
                <a:solidFill>
                  <a:srgbClr val="7030A0"/>
                </a:solidFill>
              </a:rPr>
              <a:t>HUMAN</a:t>
            </a:r>
            <a:r>
              <a:rPr lang="en-US" altLang="en-US" sz="1200">
                <a:solidFill>
                  <a:srgbClr val="7030A0"/>
                </a:solidFill>
              </a:rPr>
              <a:t>_</a:t>
            </a:r>
            <a:r>
              <a:rPr lang="en-US" altLang="en-US" sz="1200" baseline="-25000">
                <a:solidFill>
                  <a:srgbClr val="7030A0"/>
                </a:solidFill>
              </a:rPr>
              <a:t>FACTORS</a:t>
            </a:r>
            <a:endParaRPr lang="en-US" altLang="en-US" sz="120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458200" y="3657600"/>
            <a:ext cx="331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Calibri" pitchFamily="34" charset="0"/>
                <a:sym typeface="Mathematica1" pitchFamily="2" charset="2"/>
              </a:rPr>
              <a:t></a:t>
            </a:r>
            <a:endParaRPr lang="en-US" altLang="en-US" sz="180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>
            <a:off x="8305800" y="3733800"/>
            <a:ext cx="228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2449513" y="3505200"/>
            <a:ext cx="5856287" cy="1751013"/>
          </a:xfrm>
          <a:custGeom>
            <a:avLst/>
            <a:gdLst>
              <a:gd name="connsiteX0" fmla="*/ 0 w 5770485"/>
              <a:gd name="connsiteY0" fmla="*/ 2095131 h 2095131"/>
              <a:gd name="connsiteX1" fmla="*/ 585926 w 5770485"/>
              <a:gd name="connsiteY1" fmla="*/ 1544715 h 2095131"/>
              <a:gd name="connsiteX2" fmla="*/ 1056443 w 5770485"/>
              <a:gd name="connsiteY2" fmla="*/ 1322773 h 2095131"/>
              <a:gd name="connsiteX3" fmla="*/ 1065320 w 5770485"/>
              <a:gd name="connsiteY3" fmla="*/ 1322773 h 2095131"/>
              <a:gd name="connsiteX4" fmla="*/ 5770485 w 5770485"/>
              <a:gd name="connsiteY4" fmla="*/ 0 h 2095131"/>
              <a:gd name="connsiteX0" fmla="*/ 0 w 5770485"/>
              <a:gd name="connsiteY0" fmla="*/ 2095131 h 2095131"/>
              <a:gd name="connsiteX1" fmla="*/ 585926 w 5770485"/>
              <a:gd name="connsiteY1" fmla="*/ 1544715 h 2095131"/>
              <a:gd name="connsiteX2" fmla="*/ 1056443 w 5770485"/>
              <a:gd name="connsiteY2" fmla="*/ 1322773 h 2095131"/>
              <a:gd name="connsiteX3" fmla="*/ 1065320 w 5770485"/>
              <a:gd name="connsiteY3" fmla="*/ 1322773 h 2095131"/>
              <a:gd name="connsiteX4" fmla="*/ 3904843 w 5770485"/>
              <a:gd name="connsiteY4" fmla="*/ 533726 h 2095131"/>
              <a:gd name="connsiteX5" fmla="*/ 5770485 w 5770485"/>
              <a:gd name="connsiteY5" fmla="*/ 0 h 2095131"/>
              <a:gd name="connsiteX0" fmla="*/ 0 w 5550763"/>
              <a:gd name="connsiteY0" fmla="*/ 1674181 h 1674181"/>
              <a:gd name="connsiteX1" fmla="*/ 585926 w 5550763"/>
              <a:gd name="connsiteY1" fmla="*/ 1123765 h 1674181"/>
              <a:gd name="connsiteX2" fmla="*/ 1056443 w 5550763"/>
              <a:gd name="connsiteY2" fmla="*/ 901823 h 1674181"/>
              <a:gd name="connsiteX3" fmla="*/ 1065320 w 5550763"/>
              <a:gd name="connsiteY3" fmla="*/ 901823 h 1674181"/>
              <a:gd name="connsiteX4" fmla="*/ 3904843 w 5550763"/>
              <a:gd name="connsiteY4" fmla="*/ 112776 h 1674181"/>
              <a:gd name="connsiteX5" fmla="*/ 5550763 w 5550763"/>
              <a:gd name="connsiteY5" fmla="*/ 0 h 1674181"/>
              <a:gd name="connsiteX0" fmla="*/ 0 w 5626963"/>
              <a:gd name="connsiteY0" fmla="*/ 1597981 h 1597981"/>
              <a:gd name="connsiteX1" fmla="*/ 585926 w 5626963"/>
              <a:gd name="connsiteY1" fmla="*/ 1047565 h 1597981"/>
              <a:gd name="connsiteX2" fmla="*/ 1056443 w 5626963"/>
              <a:gd name="connsiteY2" fmla="*/ 825623 h 1597981"/>
              <a:gd name="connsiteX3" fmla="*/ 1065320 w 5626963"/>
              <a:gd name="connsiteY3" fmla="*/ 825623 h 1597981"/>
              <a:gd name="connsiteX4" fmla="*/ 3904843 w 5626963"/>
              <a:gd name="connsiteY4" fmla="*/ 36576 h 1597981"/>
              <a:gd name="connsiteX5" fmla="*/ 5626963 w 5626963"/>
              <a:gd name="connsiteY5" fmla="*/ 0 h 1597981"/>
              <a:gd name="connsiteX0" fmla="*/ 0 w 5626963"/>
              <a:gd name="connsiteY0" fmla="*/ 1597981 h 1597981"/>
              <a:gd name="connsiteX1" fmla="*/ 585926 w 5626963"/>
              <a:gd name="connsiteY1" fmla="*/ 1047565 h 1597981"/>
              <a:gd name="connsiteX2" fmla="*/ 1056443 w 5626963"/>
              <a:gd name="connsiteY2" fmla="*/ 825623 h 1597981"/>
              <a:gd name="connsiteX3" fmla="*/ 1065320 w 5626963"/>
              <a:gd name="connsiteY3" fmla="*/ 825623 h 1597981"/>
              <a:gd name="connsiteX4" fmla="*/ 3904843 w 5626963"/>
              <a:gd name="connsiteY4" fmla="*/ 36576 h 1597981"/>
              <a:gd name="connsiteX5" fmla="*/ 4789222 w 5626963"/>
              <a:gd name="connsiteY5" fmla="*/ 21771 h 1597981"/>
              <a:gd name="connsiteX6" fmla="*/ 5626963 w 5626963"/>
              <a:gd name="connsiteY6" fmla="*/ 0 h 1597981"/>
              <a:gd name="connsiteX0" fmla="*/ 0 w 5777327"/>
              <a:gd name="connsiteY0" fmla="*/ 1576210 h 1576210"/>
              <a:gd name="connsiteX1" fmla="*/ 585926 w 5777327"/>
              <a:gd name="connsiteY1" fmla="*/ 1025794 h 1576210"/>
              <a:gd name="connsiteX2" fmla="*/ 1056443 w 5777327"/>
              <a:gd name="connsiteY2" fmla="*/ 803852 h 1576210"/>
              <a:gd name="connsiteX3" fmla="*/ 1065320 w 5777327"/>
              <a:gd name="connsiteY3" fmla="*/ 803852 h 1576210"/>
              <a:gd name="connsiteX4" fmla="*/ 3904843 w 5777327"/>
              <a:gd name="connsiteY4" fmla="*/ 14805 h 1576210"/>
              <a:gd name="connsiteX5" fmla="*/ 4789222 w 5777327"/>
              <a:gd name="connsiteY5" fmla="*/ 0 h 1576210"/>
              <a:gd name="connsiteX6" fmla="*/ 5777327 w 5777327"/>
              <a:gd name="connsiteY6" fmla="*/ 206829 h 1576210"/>
              <a:gd name="connsiteX0" fmla="*/ 0 w 5777327"/>
              <a:gd name="connsiteY0" fmla="*/ 1674182 h 1674182"/>
              <a:gd name="connsiteX1" fmla="*/ 585926 w 5777327"/>
              <a:gd name="connsiteY1" fmla="*/ 1123766 h 1674182"/>
              <a:gd name="connsiteX2" fmla="*/ 1056443 w 5777327"/>
              <a:gd name="connsiteY2" fmla="*/ 901824 h 1674182"/>
              <a:gd name="connsiteX3" fmla="*/ 1065320 w 5777327"/>
              <a:gd name="connsiteY3" fmla="*/ 901824 h 1674182"/>
              <a:gd name="connsiteX4" fmla="*/ 3904843 w 5777327"/>
              <a:gd name="connsiteY4" fmla="*/ 112777 h 1674182"/>
              <a:gd name="connsiteX5" fmla="*/ 4789222 w 5777327"/>
              <a:gd name="connsiteY5" fmla="*/ 97972 h 1674182"/>
              <a:gd name="connsiteX6" fmla="*/ 5175872 w 5777327"/>
              <a:gd name="connsiteY6" fmla="*/ 0 h 1674182"/>
              <a:gd name="connsiteX7" fmla="*/ 5777327 w 5777327"/>
              <a:gd name="connsiteY7" fmla="*/ 304801 h 1674182"/>
              <a:gd name="connsiteX0" fmla="*/ 0 w 5777327"/>
              <a:gd name="connsiteY0" fmla="*/ 1750382 h 1750382"/>
              <a:gd name="connsiteX1" fmla="*/ 585926 w 5777327"/>
              <a:gd name="connsiteY1" fmla="*/ 1199966 h 1750382"/>
              <a:gd name="connsiteX2" fmla="*/ 1056443 w 5777327"/>
              <a:gd name="connsiteY2" fmla="*/ 978024 h 1750382"/>
              <a:gd name="connsiteX3" fmla="*/ 1065320 w 5777327"/>
              <a:gd name="connsiteY3" fmla="*/ 978024 h 1750382"/>
              <a:gd name="connsiteX4" fmla="*/ 3904843 w 5777327"/>
              <a:gd name="connsiteY4" fmla="*/ 188977 h 1750382"/>
              <a:gd name="connsiteX5" fmla="*/ 4424053 w 5777327"/>
              <a:gd name="connsiteY5" fmla="*/ 0 h 1750382"/>
              <a:gd name="connsiteX6" fmla="*/ 4789222 w 5777327"/>
              <a:gd name="connsiteY6" fmla="*/ 174172 h 1750382"/>
              <a:gd name="connsiteX7" fmla="*/ 5175872 w 5777327"/>
              <a:gd name="connsiteY7" fmla="*/ 76200 h 1750382"/>
              <a:gd name="connsiteX8" fmla="*/ 5777327 w 5777327"/>
              <a:gd name="connsiteY8" fmla="*/ 381001 h 1750382"/>
              <a:gd name="connsiteX0" fmla="*/ 0 w 5777327"/>
              <a:gd name="connsiteY0" fmla="*/ 1750382 h 1750382"/>
              <a:gd name="connsiteX1" fmla="*/ 585926 w 5777327"/>
              <a:gd name="connsiteY1" fmla="*/ 1199966 h 1750382"/>
              <a:gd name="connsiteX2" fmla="*/ 1056443 w 5777327"/>
              <a:gd name="connsiteY2" fmla="*/ 978024 h 1750382"/>
              <a:gd name="connsiteX3" fmla="*/ 1065320 w 5777327"/>
              <a:gd name="connsiteY3" fmla="*/ 978024 h 1750382"/>
              <a:gd name="connsiteX4" fmla="*/ 3904843 w 5777327"/>
              <a:gd name="connsiteY4" fmla="*/ 188977 h 1750382"/>
              <a:gd name="connsiteX5" fmla="*/ 4424053 w 5777327"/>
              <a:gd name="connsiteY5" fmla="*/ 0 h 1750382"/>
              <a:gd name="connsiteX6" fmla="*/ 4799962 w 5777327"/>
              <a:gd name="connsiteY6" fmla="*/ 0 h 1750382"/>
              <a:gd name="connsiteX7" fmla="*/ 5175872 w 5777327"/>
              <a:gd name="connsiteY7" fmla="*/ 76200 h 1750382"/>
              <a:gd name="connsiteX8" fmla="*/ 5777327 w 5777327"/>
              <a:gd name="connsiteY8" fmla="*/ 381001 h 1750382"/>
              <a:gd name="connsiteX0" fmla="*/ 0 w 5777327"/>
              <a:gd name="connsiteY0" fmla="*/ 1750382 h 1750382"/>
              <a:gd name="connsiteX1" fmla="*/ 585926 w 5777327"/>
              <a:gd name="connsiteY1" fmla="*/ 1199966 h 1750382"/>
              <a:gd name="connsiteX2" fmla="*/ 815322 w 5777327"/>
              <a:gd name="connsiteY2" fmla="*/ 1066800 h 1750382"/>
              <a:gd name="connsiteX3" fmla="*/ 1056443 w 5777327"/>
              <a:gd name="connsiteY3" fmla="*/ 978024 h 1750382"/>
              <a:gd name="connsiteX4" fmla="*/ 1065320 w 5777327"/>
              <a:gd name="connsiteY4" fmla="*/ 978024 h 1750382"/>
              <a:gd name="connsiteX5" fmla="*/ 3904843 w 5777327"/>
              <a:gd name="connsiteY5" fmla="*/ 188977 h 1750382"/>
              <a:gd name="connsiteX6" fmla="*/ 4424053 w 5777327"/>
              <a:gd name="connsiteY6" fmla="*/ 0 h 1750382"/>
              <a:gd name="connsiteX7" fmla="*/ 4799962 w 5777327"/>
              <a:gd name="connsiteY7" fmla="*/ 0 h 1750382"/>
              <a:gd name="connsiteX8" fmla="*/ 5175872 w 5777327"/>
              <a:gd name="connsiteY8" fmla="*/ 76200 h 1750382"/>
              <a:gd name="connsiteX9" fmla="*/ 5777327 w 5777327"/>
              <a:gd name="connsiteY9" fmla="*/ 381001 h 1750382"/>
              <a:gd name="connsiteX0" fmla="*/ 0 w 5777327"/>
              <a:gd name="connsiteY0" fmla="*/ 1750382 h 1750382"/>
              <a:gd name="connsiteX1" fmla="*/ 585926 w 5777327"/>
              <a:gd name="connsiteY1" fmla="*/ 1199966 h 1750382"/>
              <a:gd name="connsiteX2" fmla="*/ 815322 w 5777327"/>
              <a:gd name="connsiteY2" fmla="*/ 1066800 h 1750382"/>
              <a:gd name="connsiteX3" fmla="*/ 1056443 w 5777327"/>
              <a:gd name="connsiteY3" fmla="*/ 978024 h 1750382"/>
              <a:gd name="connsiteX4" fmla="*/ 1040868 w 5777327"/>
              <a:gd name="connsiteY4" fmla="*/ 990600 h 1750382"/>
              <a:gd name="connsiteX5" fmla="*/ 1065320 w 5777327"/>
              <a:gd name="connsiteY5" fmla="*/ 978024 h 1750382"/>
              <a:gd name="connsiteX6" fmla="*/ 3904843 w 5777327"/>
              <a:gd name="connsiteY6" fmla="*/ 188977 h 1750382"/>
              <a:gd name="connsiteX7" fmla="*/ 4424053 w 5777327"/>
              <a:gd name="connsiteY7" fmla="*/ 0 h 1750382"/>
              <a:gd name="connsiteX8" fmla="*/ 4799962 w 5777327"/>
              <a:gd name="connsiteY8" fmla="*/ 0 h 1750382"/>
              <a:gd name="connsiteX9" fmla="*/ 5175872 w 5777327"/>
              <a:gd name="connsiteY9" fmla="*/ 76200 h 1750382"/>
              <a:gd name="connsiteX10" fmla="*/ 5777327 w 5777327"/>
              <a:gd name="connsiteY10" fmla="*/ 381001 h 1750382"/>
              <a:gd name="connsiteX0" fmla="*/ 0 w 5777327"/>
              <a:gd name="connsiteY0" fmla="*/ 1750382 h 1750382"/>
              <a:gd name="connsiteX1" fmla="*/ 585926 w 5777327"/>
              <a:gd name="connsiteY1" fmla="*/ 1199966 h 1750382"/>
              <a:gd name="connsiteX2" fmla="*/ 815322 w 5777327"/>
              <a:gd name="connsiteY2" fmla="*/ 1066800 h 1750382"/>
              <a:gd name="connsiteX3" fmla="*/ 1056443 w 5777327"/>
              <a:gd name="connsiteY3" fmla="*/ 978024 h 1750382"/>
              <a:gd name="connsiteX4" fmla="*/ 1040868 w 5777327"/>
              <a:gd name="connsiteY4" fmla="*/ 990600 h 1750382"/>
              <a:gd name="connsiteX5" fmla="*/ 1065320 w 5777327"/>
              <a:gd name="connsiteY5" fmla="*/ 978024 h 1750382"/>
              <a:gd name="connsiteX6" fmla="*/ 3904843 w 5777327"/>
              <a:gd name="connsiteY6" fmla="*/ 188977 h 1750382"/>
              <a:gd name="connsiteX7" fmla="*/ 4424053 w 5777327"/>
              <a:gd name="connsiteY7" fmla="*/ 0 h 1750382"/>
              <a:gd name="connsiteX8" fmla="*/ 4799962 w 5777327"/>
              <a:gd name="connsiteY8" fmla="*/ 0 h 1750382"/>
              <a:gd name="connsiteX9" fmla="*/ 5175872 w 5777327"/>
              <a:gd name="connsiteY9" fmla="*/ 76200 h 1750382"/>
              <a:gd name="connsiteX10" fmla="*/ 5777327 w 5777327"/>
              <a:gd name="connsiteY10" fmla="*/ 381001 h 1750382"/>
              <a:gd name="connsiteX0" fmla="*/ 0 w 5777327"/>
              <a:gd name="connsiteY0" fmla="*/ 1750382 h 1750382"/>
              <a:gd name="connsiteX1" fmla="*/ 585926 w 5777327"/>
              <a:gd name="connsiteY1" fmla="*/ 1199966 h 1750382"/>
              <a:gd name="connsiteX2" fmla="*/ 664958 w 5777327"/>
              <a:gd name="connsiteY2" fmla="*/ 1143000 h 1750382"/>
              <a:gd name="connsiteX3" fmla="*/ 815322 w 5777327"/>
              <a:gd name="connsiteY3" fmla="*/ 1066800 h 1750382"/>
              <a:gd name="connsiteX4" fmla="*/ 1056443 w 5777327"/>
              <a:gd name="connsiteY4" fmla="*/ 978024 h 1750382"/>
              <a:gd name="connsiteX5" fmla="*/ 1040868 w 5777327"/>
              <a:gd name="connsiteY5" fmla="*/ 990600 h 1750382"/>
              <a:gd name="connsiteX6" fmla="*/ 1065320 w 5777327"/>
              <a:gd name="connsiteY6" fmla="*/ 978024 h 1750382"/>
              <a:gd name="connsiteX7" fmla="*/ 3904843 w 5777327"/>
              <a:gd name="connsiteY7" fmla="*/ 188977 h 1750382"/>
              <a:gd name="connsiteX8" fmla="*/ 4424053 w 5777327"/>
              <a:gd name="connsiteY8" fmla="*/ 0 h 1750382"/>
              <a:gd name="connsiteX9" fmla="*/ 4799962 w 5777327"/>
              <a:gd name="connsiteY9" fmla="*/ 0 h 1750382"/>
              <a:gd name="connsiteX10" fmla="*/ 5175872 w 5777327"/>
              <a:gd name="connsiteY10" fmla="*/ 76200 h 1750382"/>
              <a:gd name="connsiteX11" fmla="*/ 5777327 w 5777327"/>
              <a:gd name="connsiteY11" fmla="*/ 381001 h 1750382"/>
              <a:gd name="connsiteX0" fmla="*/ 0 w 5777327"/>
              <a:gd name="connsiteY0" fmla="*/ 1750382 h 1750382"/>
              <a:gd name="connsiteX1" fmla="*/ 589776 w 5777327"/>
              <a:gd name="connsiteY1" fmla="*/ 1219200 h 1750382"/>
              <a:gd name="connsiteX2" fmla="*/ 664958 w 5777327"/>
              <a:gd name="connsiteY2" fmla="*/ 1143000 h 1750382"/>
              <a:gd name="connsiteX3" fmla="*/ 815322 w 5777327"/>
              <a:gd name="connsiteY3" fmla="*/ 1066800 h 1750382"/>
              <a:gd name="connsiteX4" fmla="*/ 1056443 w 5777327"/>
              <a:gd name="connsiteY4" fmla="*/ 978024 h 1750382"/>
              <a:gd name="connsiteX5" fmla="*/ 1040868 w 5777327"/>
              <a:gd name="connsiteY5" fmla="*/ 990600 h 1750382"/>
              <a:gd name="connsiteX6" fmla="*/ 1065320 w 5777327"/>
              <a:gd name="connsiteY6" fmla="*/ 978024 h 1750382"/>
              <a:gd name="connsiteX7" fmla="*/ 3904843 w 5777327"/>
              <a:gd name="connsiteY7" fmla="*/ 188977 h 1750382"/>
              <a:gd name="connsiteX8" fmla="*/ 4424053 w 5777327"/>
              <a:gd name="connsiteY8" fmla="*/ 0 h 1750382"/>
              <a:gd name="connsiteX9" fmla="*/ 4799962 w 5777327"/>
              <a:gd name="connsiteY9" fmla="*/ 0 h 1750382"/>
              <a:gd name="connsiteX10" fmla="*/ 5175872 w 5777327"/>
              <a:gd name="connsiteY10" fmla="*/ 76200 h 1750382"/>
              <a:gd name="connsiteX11" fmla="*/ 5777327 w 5777327"/>
              <a:gd name="connsiteY11" fmla="*/ 381001 h 1750382"/>
              <a:gd name="connsiteX0" fmla="*/ 0 w 5777327"/>
              <a:gd name="connsiteY0" fmla="*/ 1750382 h 1750382"/>
              <a:gd name="connsiteX1" fmla="*/ 589776 w 5777327"/>
              <a:gd name="connsiteY1" fmla="*/ 1219200 h 1750382"/>
              <a:gd name="connsiteX2" fmla="*/ 664958 w 5777327"/>
              <a:gd name="connsiteY2" fmla="*/ 1143000 h 1750382"/>
              <a:gd name="connsiteX3" fmla="*/ 815322 w 5777327"/>
              <a:gd name="connsiteY3" fmla="*/ 1066800 h 1750382"/>
              <a:gd name="connsiteX4" fmla="*/ 1056443 w 5777327"/>
              <a:gd name="connsiteY4" fmla="*/ 978024 h 1750382"/>
              <a:gd name="connsiteX5" fmla="*/ 1040868 w 5777327"/>
              <a:gd name="connsiteY5" fmla="*/ 990600 h 1750382"/>
              <a:gd name="connsiteX6" fmla="*/ 1065320 w 5777327"/>
              <a:gd name="connsiteY6" fmla="*/ 978024 h 1750382"/>
              <a:gd name="connsiteX7" fmla="*/ 3904843 w 5777327"/>
              <a:gd name="connsiteY7" fmla="*/ 188977 h 1750382"/>
              <a:gd name="connsiteX8" fmla="*/ 4424053 w 5777327"/>
              <a:gd name="connsiteY8" fmla="*/ 0 h 1750382"/>
              <a:gd name="connsiteX9" fmla="*/ 4799962 w 5777327"/>
              <a:gd name="connsiteY9" fmla="*/ 0 h 1750382"/>
              <a:gd name="connsiteX10" fmla="*/ 5175872 w 5777327"/>
              <a:gd name="connsiteY10" fmla="*/ 76200 h 1750382"/>
              <a:gd name="connsiteX11" fmla="*/ 5777327 w 5777327"/>
              <a:gd name="connsiteY11" fmla="*/ 381001 h 1750382"/>
              <a:gd name="connsiteX0" fmla="*/ 0 w 5777327"/>
              <a:gd name="connsiteY0" fmla="*/ 1750382 h 1750382"/>
              <a:gd name="connsiteX1" fmla="*/ 589776 w 5777327"/>
              <a:gd name="connsiteY1" fmla="*/ 1219200 h 1750382"/>
              <a:gd name="connsiteX2" fmla="*/ 815322 w 5777327"/>
              <a:gd name="connsiteY2" fmla="*/ 1066800 h 1750382"/>
              <a:gd name="connsiteX3" fmla="*/ 1056443 w 5777327"/>
              <a:gd name="connsiteY3" fmla="*/ 978024 h 1750382"/>
              <a:gd name="connsiteX4" fmla="*/ 1040868 w 5777327"/>
              <a:gd name="connsiteY4" fmla="*/ 990600 h 1750382"/>
              <a:gd name="connsiteX5" fmla="*/ 1065320 w 5777327"/>
              <a:gd name="connsiteY5" fmla="*/ 978024 h 1750382"/>
              <a:gd name="connsiteX6" fmla="*/ 3904843 w 5777327"/>
              <a:gd name="connsiteY6" fmla="*/ 188977 h 1750382"/>
              <a:gd name="connsiteX7" fmla="*/ 4424053 w 5777327"/>
              <a:gd name="connsiteY7" fmla="*/ 0 h 1750382"/>
              <a:gd name="connsiteX8" fmla="*/ 4799962 w 5777327"/>
              <a:gd name="connsiteY8" fmla="*/ 0 h 1750382"/>
              <a:gd name="connsiteX9" fmla="*/ 5175872 w 5777327"/>
              <a:gd name="connsiteY9" fmla="*/ 76200 h 1750382"/>
              <a:gd name="connsiteX10" fmla="*/ 5777327 w 5777327"/>
              <a:gd name="connsiteY10" fmla="*/ 381001 h 175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7327" h="1750382">
                <a:moveTo>
                  <a:pt x="0" y="1750382"/>
                </a:moveTo>
                <a:cubicBezTo>
                  <a:pt x="204926" y="1539537"/>
                  <a:pt x="413702" y="1347926"/>
                  <a:pt x="589776" y="1219200"/>
                </a:cubicBezTo>
                <a:cubicBezTo>
                  <a:pt x="725663" y="1105270"/>
                  <a:pt x="737544" y="1106996"/>
                  <a:pt x="815322" y="1066800"/>
                </a:cubicBezTo>
                <a:cubicBezTo>
                  <a:pt x="893100" y="1026604"/>
                  <a:pt x="1018852" y="990724"/>
                  <a:pt x="1056443" y="978024"/>
                </a:cubicBezTo>
                <a:cubicBezTo>
                  <a:pt x="1094034" y="965324"/>
                  <a:pt x="1039389" y="990600"/>
                  <a:pt x="1040868" y="990600"/>
                </a:cubicBezTo>
                <a:lnTo>
                  <a:pt x="1065320" y="978024"/>
                </a:lnTo>
                <a:lnTo>
                  <a:pt x="3904843" y="188977"/>
                </a:lnTo>
                <a:lnTo>
                  <a:pt x="4424053" y="0"/>
                </a:lnTo>
                <a:lnTo>
                  <a:pt x="4799962" y="0"/>
                </a:lnTo>
                <a:lnTo>
                  <a:pt x="5175872" y="76200"/>
                </a:lnTo>
                <a:lnTo>
                  <a:pt x="5777327" y="381001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1143000" y="57150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8305800" y="3886200"/>
            <a:ext cx="38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V</a:t>
            </a:r>
            <a:r>
              <a:rPr lang="en-US" altLang="en-US" sz="1200" baseline="-25000">
                <a:solidFill>
                  <a:prstClr val="black"/>
                </a:solidFill>
              </a:rPr>
              <a:t>1</a:t>
            </a:r>
            <a:r>
              <a:rPr lang="en-US" altLang="en-US" sz="120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743200" y="4114800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V</a:t>
            </a:r>
            <a:r>
              <a:rPr lang="en-US" altLang="en-US" sz="1200" baseline="-25000">
                <a:solidFill>
                  <a:prstClr val="black"/>
                </a:solidFill>
              </a:rPr>
              <a:t>X</a:t>
            </a:r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429000" y="4038600"/>
            <a:ext cx="34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V*</a:t>
            </a:r>
          </a:p>
        </p:txBody>
      </p:sp>
      <p:sp>
        <p:nvSpPr>
          <p:cNvPr id="94252" name="TextBox 46"/>
          <p:cNvSpPr txBox="1">
            <a:spLocks noChangeArrowheads="1"/>
          </p:cNvSpPr>
          <p:nvPr/>
        </p:nvSpPr>
        <p:spPr bwMode="auto">
          <a:xfrm>
            <a:off x="8915400" y="6553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  <p:cxnSp>
        <p:nvCxnSpPr>
          <p:cNvPr id="51" name="Straight Connector 50"/>
          <p:cNvCxnSpPr/>
          <p:nvPr/>
        </p:nvCxnSpPr>
        <p:spPr>
          <a:xfrm rot="5400000" flipH="1" flipV="1">
            <a:off x="5410200" y="6096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45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8" grpId="0"/>
      <p:bldP spid="20" grpId="0"/>
      <p:bldP spid="22" grpId="0"/>
      <p:bldP spid="27" grpId="0"/>
      <p:bldP spid="29" grpId="0"/>
      <p:bldP spid="31" grpId="0"/>
      <p:bldP spid="32" grpId="0"/>
      <p:bldP spid="35" grpId="0" animBg="1"/>
      <p:bldP spid="37" grpId="0"/>
      <p:bldP spid="40" grpId="0"/>
      <p:bldP spid="41" grpId="0"/>
      <p:bldP spid="49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3"/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7772400" cy="147002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Basic Aerodynamics of the Climb</a:t>
            </a:r>
          </a:p>
        </p:txBody>
      </p:sp>
      <p:sp>
        <p:nvSpPr>
          <p:cNvPr id="952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73F05E-B88D-4633-981B-7015CA06605C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87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What is the First Myth of Steady Climbing Flight?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In steady climbing flight is the lift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Greater than the aircraft weight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Equal to the aircraft weight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Less than the aircraft weight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In steady climbing flight the lift is less than the aircraft weight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EE7CDB-4391-4F76-9E09-7379E874D9EF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33800" y="4495800"/>
            <a:ext cx="896938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prstClr val="black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177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charset="0"/>
                <a:ea typeface="ＭＳ Ｐゴシック" pitchFamily="34" charset="-128"/>
                <a:cs typeface="Arial" charset="0"/>
              </a:rPr>
              <a:t>Forces Acting on the Aircraft During a Climb</a:t>
            </a: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en-US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Lift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Drag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Weight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Thrust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12A965-1D64-4D9B-88C7-68075D088EE0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548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Forces in Steady Climbing Flight</a:t>
            </a:r>
          </a:p>
        </p:txBody>
      </p:sp>
      <p:pic>
        <p:nvPicPr>
          <p:cNvPr id="4" name="Content Placeholder 3" descr="Plane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 rot="1812074">
            <a:off x="2320925" y="2720975"/>
            <a:ext cx="4371975" cy="1927225"/>
          </a:xfrm>
        </p:spPr>
      </p:pic>
      <p:cxnSp>
        <p:nvCxnSpPr>
          <p:cNvPr id="5" name="Straight Connector 4"/>
          <p:cNvCxnSpPr/>
          <p:nvPr/>
        </p:nvCxnSpPr>
        <p:spPr>
          <a:xfrm>
            <a:off x="1219200" y="4648200"/>
            <a:ext cx="449580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52600" y="6248400"/>
            <a:ext cx="3962400" cy="77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rot="933551">
            <a:off x="6102350" y="4783138"/>
            <a:ext cx="482600" cy="1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1816666">
            <a:off x="1914525" y="2405063"/>
            <a:ext cx="682625" cy="2206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733800" y="3581400"/>
            <a:ext cx="152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Flowchart: Or 16"/>
          <p:cNvSpPr/>
          <p:nvPr/>
        </p:nvSpPr>
        <p:spPr>
          <a:xfrm>
            <a:off x="3733800" y="3429000"/>
            <a:ext cx="152400" cy="1524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Up Arrow 17"/>
          <p:cNvSpPr/>
          <p:nvPr/>
        </p:nvSpPr>
        <p:spPr>
          <a:xfrm rot="715161">
            <a:off x="3884613" y="2141538"/>
            <a:ext cx="157162" cy="7334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10000" y="17526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Lift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66800" y="2057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Thrust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629400" y="480060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Drag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29000" y="4572000"/>
            <a:ext cx="898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Weight</a:t>
            </a:r>
          </a:p>
        </p:txBody>
      </p:sp>
      <p:sp>
        <p:nvSpPr>
          <p:cNvPr id="23" name="Flowchart: Or 22"/>
          <p:cNvSpPr/>
          <p:nvPr/>
        </p:nvSpPr>
        <p:spPr>
          <a:xfrm>
            <a:off x="2514600" y="5105400"/>
            <a:ext cx="152400" cy="1524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2247900" y="4686300"/>
            <a:ext cx="914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14600" y="5181600"/>
            <a:ext cx="685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1981200" y="4572000"/>
            <a:ext cx="304800" cy="7620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0"/>
          </p:cNvCxnSpPr>
          <p:nvPr/>
        </p:nvCxnSpPr>
        <p:spPr>
          <a:xfrm rot="16200000" flipH="1">
            <a:off x="2095501" y="5600700"/>
            <a:ext cx="9906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743200" y="4648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048000" y="54864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33600" y="45720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514600" y="5867400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W</a:t>
            </a:r>
          </a:p>
        </p:txBody>
      </p:sp>
      <p:cxnSp>
        <p:nvCxnSpPr>
          <p:cNvPr id="41" name="Straight Arrow Connector 40"/>
          <p:cNvCxnSpPr>
            <a:stCxn id="23" idx="0"/>
          </p:cNvCxnSpPr>
          <p:nvPr/>
        </p:nvCxnSpPr>
        <p:spPr>
          <a:xfrm rot="16200000" flipH="1" flipV="1">
            <a:off x="2019300" y="54483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362200" y="60198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85800" y="4267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V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rot="10800000">
            <a:off x="990600" y="4572000"/>
            <a:ext cx="228600" cy="762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495800" y="59436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sym typeface="Mathematica1" pitchFamily="2" charset="2"/>
              </a:rPr>
              <a:t></a:t>
            </a:r>
            <a:endParaRPr lang="en-US" altLang="en-US" sz="1800">
              <a:solidFill>
                <a:prstClr val="black"/>
              </a:solidFill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5486400" y="1524000"/>
          <a:ext cx="3200400" cy="1679574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</a:tblGrid>
              <a:tr h="3963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Flight Path Angle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 Weight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Parallel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 Weight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Perpendicular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7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100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7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8.7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99.6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7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10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17.4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98.5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7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15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25.9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96.6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362200" y="5486400"/>
            <a:ext cx="30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  <a:sym typeface="Mathematica1" pitchFamily="2" charset="2"/>
              </a:rPr>
              <a:t></a:t>
            </a:r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98360" name="Slide Number Placeholder 4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318C47-A506-4D42-9370-6E67E6536BF8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63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33" grpId="0"/>
      <p:bldP spid="34" grpId="0"/>
      <p:bldP spid="35" grpId="0"/>
      <p:bldP spid="36" grpId="0"/>
      <p:bldP spid="57" grpId="0"/>
      <p:bldP spid="61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Forces in  Steady Climbing Flight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Balance of forces along the flight path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Balance of forces perpendicular to the flight path</a:t>
            </a:r>
          </a:p>
          <a:p>
            <a:pPr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112C9C-F98A-418C-A997-5EBE03E34BC2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99333" name="Object 2"/>
          <p:cNvGraphicFramePr>
            <a:graphicFrameLocks noChangeAspect="1"/>
          </p:cNvGraphicFramePr>
          <p:nvPr/>
        </p:nvGraphicFramePr>
        <p:xfrm>
          <a:off x="4114800" y="2743200"/>
          <a:ext cx="914400" cy="250825"/>
        </p:xfrm>
        <a:graphic>
          <a:graphicData uri="http://schemas.openxmlformats.org/presentationml/2006/ole">
            <p:oleObj spid="_x0000_s1026" name="Equation" r:id="rId3" imgW="442127" imgH="723481" progId="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971800" y="2590800"/>
          <a:ext cx="2454275" cy="1612900"/>
        </p:xfrm>
        <a:graphic>
          <a:graphicData uri="http://schemas.openxmlformats.org/presentationml/2006/ole">
            <p:oleObj spid="_x0000_s1027" name="Equation" r:id="rId4" imgW="2095500" imgH="1612900" progId="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429000" y="5486400"/>
          <a:ext cx="1612900" cy="330200"/>
        </p:xfrm>
        <a:graphic>
          <a:graphicData uri="http://schemas.openxmlformats.org/presentationml/2006/ole">
            <p:oleObj spid="_x0000_s1028" name="Equation" r:id="rId5" imgW="1612900" imgH="330200" progId="">
              <p:embed/>
            </p:oleObj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0200" y="5334000"/>
            <a:ext cx="2982913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Calibri" pitchFamily="34" charset="0"/>
              </a:rPr>
              <a:t>Lift is always less than weight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Calibri" pitchFamily="34" charset="0"/>
              </a:rPr>
              <a:t>in a steady climb</a:t>
            </a:r>
          </a:p>
        </p:txBody>
      </p:sp>
      <p:sp>
        <p:nvSpPr>
          <p:cNvPr id="99337" name="TextBox 10"/>
          <p:cNvSpPr txBox="1">
            <a:spLocks noChangeArrowheads="1"/>
          </p:cNvSpPr>
          <p:nvPr/>
        </p:nvSpPr>
        <p:spPr bwMode="auto">
          <a:xfrm>
            <a:off x="6019800" y="3657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202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2001</Words>
  <Application>Microsoft Office PowerPoint</Application>
  <PresentationFormat>On-screen Show (4:3)</PresentationFormat>
  <Paragraphs>407</Paragraphs>
  <Slides>36</Slides>
  <Notes>14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Custom Design</vt:lpstr>
      <vt:lpstr>1_Office Theme</vt:lpstr>
      <vt:lpstr>Equation</vt:lpstr>
      <vt:lpstr>“Single-Engine Failure After Takeoff: The Anatomy of a Turn-back Maneuver” Part 3</vt:lpstr>
      <vt:lpstr>What Type of Chart Would be Valuable to a Pilot?</vt:lpstr>
      <vt:lpstr>Required Runway Length Versus Distance From DER</vt:lpstr>
      <vt:lpstr>Take-Off/Climb Profile for a Turn-back Maneuver</vt:lpstr>
      <vt:lpstr>Basic Aerodynamics of the Climb</vt:lpstr>
      <vt:lpstr>What is the First Myth of Steady Climbing Flight?</vt:lpstr>
      <vt:lpstr>Forces Acting on the Aircraft During a Climb</vt:lpstr>
      <vt:lpstr>Forces in Steady Climbing Flight</vt:lpstr>
      <vt:lpstr>Forces in  Steady Climbing Flight</vt:lpstr>
      <vt:lpstr>How Do We Select V* ?</vt:lpstr>
      <vt:lpstr>Selecting the airspeed V*</vt:lpstr>
      <vt:lpstr>Selecting the airspeed V* (cont.)</vt:lpstr>
      <vt:lpstr>Selecting the airspeed V* (Cont.)</vt:lpstr>
      <vt:lpstr>C-172 Climb Angle Versus Airspeed (Gross Weight)</vt:lpstr>
      <vt:lpstr>C-172 Rate of Climb Versus Airspeed</vt:lpstr>
      <vt:lpstr>Parameters Used to Create Chart of Minimum Required Runway Length Versus Distance From DER</vt:lpstr>
      <vt:lpstr>Parameters Used to Create Chart of Minimum Required Runway Length Versus Distance From DER (Cont.)</vt:lpstr>
      <vt:lpstr>C-172 Minimum Runway Length for Turn-back Maneuver (Gross Weight, Sea Level, No Wind Case,  Flight Path Angle for Climb   – 5.25 degrees)</vt:lpstr>
      <vt:lpstr>C-172 Minimum Runway Length for Turn-back Maneuver (Gross Weight, Sea Level, No Wind Case,  Flight Path Angle for Climb   – 5.25 degrees)</vt:lpstr>
      <vt:lpstr>C-172 Expected Height Above DER  (Gross Weight, Sea Level, No Wind) Flight Path Angle for Climb 5.25 deg</vt:lpstr>
      <vt:lpstr>How Do We Know that both Aircraft and Pilot are Performing Correctly?</vt:lpstr>
      <vt:lpstr>Three Opportunities to Check Both Aircraft and Pilot Performance Before Executing a Turn-back Maneuver</vt:lpstr>
      <vt:lpstr>Executing Turn-back Maneuvers at High Density Altitude Airports</vt:lpstr>
      <vt:lpstr>Why are the Cards Stacked the Against the Pilot in Attempting this Maneuver?</vt:lpstr>
      <vt:lpstr>Why are the Cards Stacked Against the Pilot in Attempting this Maneuver? (Cont.)</vt:lpstr>
      <vt:lpstr>How Much Time Elapses When Performing a Teardrop Turn-back Maneuver?</vt:lpstr>
      <vt:lpstr> Elapsed Time for Execution of the Turn-back Maneuver in C-172 (Gross Weight, Sea Level, No Wind)</vt:lpstr>
      <vt:lpstr>What About Lowering the Gear in a Complex Aircraft?</vt:lpstr>
      <vt:lpstr>What About Lowering the Gear  in a Complex Aircraft? (Cont.)</vt:lpstr>
      <vt:lpstr>Taking Another Look at the Keyhole/Racetrack Turn-back Scenario</vt:lpstr>
      <vt:lpstr>Racetrack Turn-back Maneuver</vt:lpstr>
      <vt:lpstr>Racetrack Turn-back Maneuver (Cont.)</vt:lpstr>
      <vt:lpstr>Racetrack Turn-back Maneuver (Cont.)</vt:lpstr>
      <vt:lpstr>Runway Length of Airports Between Santa Barbara and North San Diego County With Elevations Below 1000 Feet MSL  (23 Airports)</vt:lpstr>
      <vt:lpstr>Runway Length of Airports from Santa Barbara to North San Diego Country With Elevations Below 1000 Feet MSL  (23 Airports Cont.)</vt:lpstr>
      <vt:lpstr>How Many of These 23 Airports Can a C-172 Execute a Potentially Successful Turn-back Maneuver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“Single-Engine Failure After Takeoff: The Anatomy of a Turn-back Maneuver” Part 3</dc:title>
  <dc:creator>glattl</dc:creator>
  <cp:lastModifiedBy>Mac User</cp:lastModifiedBy>
  <cp:revision>1</cp:revision>
  <dcterms:created xsi:type="dcterms:W3CDTF">2014-02-11T00:00:21Z</dcterms:created>
  <dcterms:modified xsi:type="dcterms:W3CDTF">2014-02-11T00:01:12Z</dcterms:modified>
</cp:coreProperties>
</file>