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theme/themeOverride5.xml" ContentType="application/vnd.openxmlformats-officedocument.themeOverride+xml"/>
  <Override PartName="/ppt/charts/chart7.xml" ContentType="application/vnd.openxmlformats-officedocument.drawingml.chart+xml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wmf" ContentType="image/x-wmf"/>
  <Override PartName="/ppt/notesSlides/notesSlide13.xml" ContentType="application/vnd.openxmlformats-officedocument.presentationml.notesSlide+xml"/>
  <Override PartName="/ppt/drawings/drawing2.xml" ContentType="application/vnd.openxmlformats-officedocument.drawingml.chartshapes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embeddings/Microsoft_Equation13.bin" ContentType="application/vnd.openxmlformats-officedocument.oleObject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rawings/drawing6.xml" ContentType="application/vnd.openxmlformats-officedocument.drawingml.chartshapes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embeddings/Microsoft_Equation10.bin" ContentType="application/vnd.openxmlformats-officedocument.oleObject"/>
  <Override PartName="/ppt/notesSlides/notesSlide14.xml" ContentType="application/vnd.openxmlformats-officedocument.presentationml.notesSlide+xml"/>
  <Override PartName="/ppt/drawings/drawing3.xml" ContentType="application/vnd.openxmlformats-officedocument.drawingml.chartshapes+xml"/>
  <Override PartName="/ppt/slides/slide1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embeddings/Microsoft_Equation14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charts/chart5.xml" ContentType="application/vnd.openxmlformats-officedocument.drawingml.chart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theme/themeOverride7.xml" ContentType="application/vnd.openxmlformats-officedocument.themeOverride+xml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embeddings/Microsoft_Equation11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drawings/drawing4.xml" ContentType="application/vnd.openxmlformats-officedocument.drawingml.chartshapes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Override2.xml" ContentType="application/vnd.openxmlformats-officedocument.themeOverr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embeddings/Microsoft_Equation4.bin" ContentType="application/vnd.openxmlformats-officedocument.oleObject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ppt/charts/chart6.xml" ContentType="application/vnd.openxmlformats-officedocument.drawingml.chart+xml"/>
  <Override PartName="/ppt/slideLayouts/slideLayout16.xml" ContentType="application/vnd.openxmlformats-officedocument.presentationml.slideLayout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theme/themeOverride8.xml" ContentType="application/vnd.openxmlformats-officedocument.themeOverr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embeddings/Microsoft_Equation12.bin" ContentType="application/vnd.openxmlformats-officedocument.oleObject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10.xml" ContentType="application/vnd.openxmlformats-officedocument.presentationml.slid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theme/themeOverride3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  <p:sldMasterId r:id="rId2"/>
  </p:sldMasterIdLst>
  <p:notesMasterIdLst>
    <p:notesMasterId r:id="rId47"/>
  </p:notesMasterIdLst>
  <p:sldIdLst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4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glattl\AppData\Roaming\Microsoft\Excel\book_4_11a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Book1" TargetMode="External"/><Relationship Id="rId3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Book1" TargetMode="External"/><Relationship Id="rId3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F:\flying\faast_seminars\turn-back_maneuver\book_4_11b.xlsx" TargetMode="External"/><Relationship Id="rId3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F:\flying\faast_seminars\turn-back_maneuver\book_4_10b.xlsx" TargetMode="External"/><Relationship Id="rId3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F:\flying\faast_seminars\turn-back_maneuver\book_4_9b.xlsx" TargetMode="External"/><Relationship Id="rId3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F:\flying\faast_seminars\turn-back_maneuver\book_4_10b.xlsx" TargetMode="External"/><Relationship Id="rId3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F:\flying\faast_seminars\turn-back_maneuver\book_4_10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Sheet9!$F$1</c:f>
              <c:strCache>
                <c:ptCount val="1"/>
                <c:pt idx="0">
                  <c:v>bank angle</c:v>
                </c:pt>
              </c:strCache>
            </c:strRef>
          </c:tx>
          <c:marker>
            <c:symbol val="none"/>
          </c:marker>
          <c:xVal>
            <c:numRef>
              <c:f>Sheet9!$A$2:$A$92</c:f>
              <c:numCache>
                <c:formatCode>General</c:formatCode>
                <c:ptCount val="9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</c:numCache>
            </c:numRef>
          </c:xVal>
          <c:yVal>
            <c:numRef>
              <c:f>Sheet9!$F$2:$F$92</c:f>
              <c:numCache>
                <c:formatCode>General</c:formatCode>
                <c:ptCount val="91"/>
                <c:pt idx="0">
                  <c:v>1.0</c:v>
                </c:pt>
                <c:pt idx="1">
                  <c:v>1.000152328043913</c:v>
                </c:pt>
                <c:pt idx="2">
                  <c:v>1.000609544298822</c:v>
                </c:pt>
                <c:pt idx="3">
                  <c:v>1.00137234599792</c:v>
                </c:pt>
                <c:pt idx="4">
                  <c:v>1.002441898081172</c:v>
                </c:pt>
                <c:pt idx="5">
                  <c:v>1.003819837543347</c:v>
                </c:pt>
                <c:pt idx="6">
                  <c:v>1.005508279563516</c:v>
                </c:pt>
                <c:pt idx="7">
                  <c:v>1.007509825458848</c:v>
                </c:pt>
                <c:pt idx="8">
                  <c:v>1.009827572518618</c:v>
                </c:pt>
                <c:pt idx="9">
                  <c:v>1.012465125788008</c:v>
                </c:pt>
                <c:pt idx="10">
                  <c:v>1.015426611885744</c:v>
                </c:pt>
                <c:pt idx="11">
                  <c:v>1.018716694955214</c:v>
                </c:pt>
                <c:pt idx="12">
                  <c:v>1.022340594865032</c:v>
                </c:pt>
                <c:pt idx="13">
                  <c:v>1.026304107793392</c:v>
                </c:pt>
                <c:pt idx="14">
                  <c:v>1.030613629349898</c:v>
                </c:pt>
                <c:pt idx="15">
                  <c:v>1.035276180410083</c:v>
                </c:pt>
                <c:pt idx="16">
                  <c:v>1.040299435861602</c:v>
                </c:pt>
                <c:pt idx="17">
                  <c:v>1.045691756487137</c:v>
                </c:pt>
                <c:pt idx="18">
                  <c:v>1.051462224238268</c:v>
                </c:pt>
                <c:pt idx="19">
                  <c:v>1.057620681186665</c:v>
                </c:pt>
                <c:pt idx="20">
                  <c:v>1.064177772475912</c:v>
                </c:pt>
                <c:pt idx="21">
                  <c:v>1.071144993637029</c:v>
                </c:pt>
                <c:pt idx="22">
                  <c:v>1.078534742677582</c:v>
                </c:pt>
                <c:pt idx="23">
                  <c:v>1.086360377405296</c:v>
                </c:pt>
                <c:pt idx="24">
                  <c:v>1.094636278506047</c:v>
                </c:pt>
                <c:pt idx="25">
                  <c:v>1.103377918962492</c:v>
                </c:pt>
                <c:pt idx="26">
                  <c:v>1.11260194047519</c:v>
                </c:pt>
                <c:pt idx="27">
                  <c:v>1.122326237634355</c:v>
                </c:pt>
                <c:pt idx="28">
                  <c:v>1.13257005068904</c:v>
                </c:pt>
                <c:pt idx="29">
                  <c:v>1.14335406787332</c:v>
                </c:pt>
                <c:pt idx="30">
                  <c:v>1.154700538379252</c:v>
                </c:pt>
                <c:pt idx="31">
                  <c:v>1.16663339721533</c:v>
                </c:pt>
                <c:pt idx="32">
                  <c:v>1.179178403362096</c:v>
                </c:pt>
                <c:pt idx="33">
                  <c:v>1.192363292835946</c:v>
                </c:pt>
                <c:pt idx="34">
                  <c:v>1.206217948503911</c:v>
                </c:pt>
                <c:pt idx="35">
                  <c:v>1.220774588761456</c:v>
                </c:pt>
                <c:pt idx="36">
                  <c:v>1.23606797749979</c:v>
                </c:pt>
                <c:pt idx="37">
                  <c:v>1.252135658156226</c:v>
                </c:pt>
                <c:pt idx="38">
                  <c:v>1.269018215072573</c:v>
                </c:pt>
                <c:pt idx="39">
                  <c:v>1.286759565893168</c:v>
                </c:pt>
                <c:pt idx="40">
                  <c:v>1.305407289332279</c:v>
                </c:pt>
                <c:pt idx="41">
                  <c:v>1.325012993348817</c:v>
                </c:pt>
                <c:pt idx="42">
                  <c:v>1.345632729606376</c:v>
                </c:pt>
                <c:pt idx="43">
                  <c:v>1.3673274610986</c:v>
                </c:pt>
                <c:pt idx="44">
                  <c:v>1.39016359101668</c:v>
                </c:pt>
                <c:pt idx="45">
                  <c:v>1.414213562373095</c:v>
                </c:pt>
                <c:pt idx="46">
                  <c:v>1.439556539625732</c:v>
                </c:pt>
                <c:pt idx="47">
                  <c:v>1.466279185639624</c:v>
                </c:pt>
                <c:pt idx="48">
                  <c:v>1.49447654986461</c:v>
                </c:pt>
                <c:pt idx="49">
                  <c:v>1.52425308670582</c:v>
                </c:pt>
                <c:pt idx="50">
                  <c:v>1.555723826860412</c:v>
                </c:pt>
                <c:pt idx="51">
                  <c:v>1.589015729065757</c:v>
                </c:pt>
                <c:pt idx="52">
                  <c:v>1.624269245482744</c:v>
                </c:pt>
                <c:pt idx="53">
                  <c:v>1.661640141122483</c:v>
                </c:pt>
                <c:pt idx="54">
                  <c:v>1.70130161670407</c:v>
                </c:pt>
                <c:pt idx="55">
                  <c:v>1.743446795621092</c:v>
                </c:pt>
                <c:pt idx="56">
                  <c:v>1.788291649971401</c:v>
                </c:pt>
                <c:pt idx="57">
                  <c:v>1.836078458776664</c:v>
                </c:pt>
                <c:pt idx="58">
                  <c:v>1.887079914799858</c:v>
                </c:pt>
                <c:pt idx="59">
                  <c:v>1.941604026410356</c:v>
                </c:pt>
                <c:pt idx="60">
                  <c:v>1.999999999999998</c:v>
                </c:pt>
                <c:pt idx="61">
                  <c:v>2.062665339627314</c:v>
                </c:pt>
                <c:pt idx="62">
                  <c:v>2.130054468189514</c:v>
                </c:pt>
                <c:pt idx="63">
                  <c:v>2.202689264585266</c:v>
                </c:pt>
                <c:pt idx="64">
                  <c:v>2.281172032704859</c:v>
                </c:pt>
                <c:pt idx="65">
                  <c:v>2.366201583152498</c:v>
                </c:pt>
                <c:pt idx="66">
                  <c:v>2.458593335574238</c:v>
                </c:pt>
                <c:pt idx="67">
                  <c:v>2.559304665247461</c:v>
                </c:pt>
                <c:pt idx="68">
                  <c:v>2.669467162554015</c:v>
                </c:pt>
                <c:pt idx="69">
                  <c:v>2.790428109625335</c:v>
                </c:pt>
                <c:pt idx="70">
                  <c:v>2.923804400163085</c:v>
                </c:pt>
                <c:pt idx="71">
                  <c:v>3.071553486757239</c:v>
                </c:pt>
                <c:pt idx="72">
                  <c:v>3.236067977499787</c:v>
                </c:pt>
                <c:pt idx="73">
                  <c:v>3.420303619833258</c:v>
                </c:pt>
                <c:pt idx="74">
                  <c:v>3.627955278543313</c:v>
                </c:pt>
                <c:pt idx="75">
                  <c:v>3.863703305156274</c:v>
                </c:pt>
                <c:pt idx="76">
                  <c:v>4.13356549443875</c:v>
                </c:pt>
                <c:pt idx="77">
                  <c:v>4.445411482585802</c:v>
                </c:pt>
                <c:pt idx="78">
                  <c:v>4.809734344744133</c:v>
                </c:pt>
                <c:pt idx="79">
                  <c:v>5.240843064167851</c:v>
                </c:pt>
                <c:pt idx="80">
                  <c:v>5.75877048314368</c:v>
                </c:pt>
                <c:pt idx="81">
                  <c:v>6.392453221499656</c:v>
                </c:pt>
                <c:pt idx="82">
                  <c:v>7.185296534327716</c:v>
                </c:pt>
                <c:pt idx="83">
                  <c:v>8.205509048125106</c:v>
                </c:pt>
                <c:pt idx="84">
                  <c:v>9.56677223350569</c:v>
                </c:pt>
                <c:pt idx="85">
                  <c:v>11.47371324566987</c:v>
                </c:pt>
                <c:pt idx="86">
                  <c:v>14.33558702620376</c:v>
                </c:pt>
                <c:pt idx="87">
                  <c:v>19.10732260929733</c:v>
                </c:pt>
                <c:pt idx="88">
                  <c:v>28.65370834784373</c:v>
                </c:pt>
                <c:pt idx="89">
                  <c:v>57.29868849855007</c:v>
                </c:pt>
                <c:pt idx="90">
                  <c:v>1.63245522776191E16</c:v>
                </c:pt>
              </c:numCache>
            </c:numRef>
          </c:yVal>
          <c:smooth val="1"/>
        </c:ser>
        <c:dLbls/>
        <c:axId val="481190456"/>
        <c:axId val="573275528"/>
      </c:scatterChart>
      <c:valAx>
        <c:axId val="481190456"/>
        <c:scaling>
          <c:orientation val="minMax"/>
          <c:max val="75.0"/>
          <c:min val="0.0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Bank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Angle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crossAx val="573275528"/>
        <c:crosses val="autoZero"/>
        <c:crossBetween val="midCat"/>
        <c:majorUnit val="10.0"/>
      </c:valAx>
      <c:valAx>
        <c:axId val="573275528"/>
        <c:scaling>
          <c:orientation val="minMax"/>
          <c:max val="4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Load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Factor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crossAx val="481190456"/>
        <c:crosses val="autoZero"/>
        <c:crossBetween val="midCat"/>
        <c:majorUnit val="0.5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Sheet4!$F$1</c:f>
              <c:strCache>
                <c:ptCount val="1"/>
                <c:pt idx="0">
                  <c:v>CL*L/D</c:v>
                </c:pt>
              </c:strCache>
            </c:strRef>
          </c:tx>
          <c:marker>
            <c:symbol val="none"/>
          </c:marker>
          <c:xVal>
            <c:numRef>
              <c:f>Sheet4!$A$2:$A$19</c:f>
              <c:numCache>
                <c:formatCode>General</c:formatCode>
                <c:ptCount val="18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0.600000000000001</c:v>
                </c:pt>
                <c:pt idx="7">
                  <c:v>0.700000000000001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  <c:pt idx="11">
                  <c:v>1.099999999999993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1.62</c:v>
                </c:pt>
              </c:numCache>
            </c:numRef>
          </c:xVal>
          <c:yVal>
            <c:numRef>
              <c:f>Sheet4!$F$2:$F$19</c:f>
              <c:numCache>
                <c:formatCode>General</c:formatCode>
                <c:ptCount val="18"/>
                <c:pt idx="0">
                  <c:v>0.0</c:v>
                </c:pt>
                <c:pt idx="1">
                  <c:v>0.187020759304283</c:v>
                </c:pt>
                <c:pt idx="2">
                  <c:v>0.72490032620515</c:v>
                </c:pt>
                <c:pt idx="3">
                  <c:v>1.550921936929174</c:v>
                </c:pt>
                <c:pt idx="4">
                  <c:v>2.579812963560122</c:v>
                </c:pt>
                <c:pt idx="5">
                  <c:v>3.723008190618019</c:v>
                </c:pt>
                <c:pt idx="6">
                  <c:v>4.90329610460371</c:v>
                </c:pt>
                <c:pt idx="7">
                  <c:v>6.062105653841376</c:v>
                </c:pt>
                <c:pt idx="8">
                  <c:v>7.160438576862788</c:v>
                </c:pt>
                <c:pt idx="9">
                  <c:v>8.176037145452708</c:v>
                </c:pt>
                <c:pt idx="10">
                  <c:v>9.099181073703366</c:v>
                </c:pt>
                <c:pt idx="11">
                  <c:v>9.928612455895621</c:v>
                </c:pt>
                <c:pt idx="12">
                  <c:v>10.66824714772557</c:v>
                </c:pt>
                <c:pt idx="13">
                  <c:v>11.32480064330228</c:v>
                </c:pt>
                <c:pt idx="14">
                  <c:v>11.90620823715226</c:v>
                </c:pt>
                <c:pt idx="15">
                  <c:v>12.42064587358548</c:v>
                </c:pt>
                <c:pt idx="16">
                  <c:v>12.87596821245348</c:v>
                </c:pt>
                <c:pt idx="17">
                  <c:v>12.96058882675168</c:v>
                </c:pt>
              </c:numCache>
            </c:numRef>
          </c:yVal>
          <c:smooth val="1"/>
        </c:ser>
        <c:dLbls/>
        <c:axId val="477924936"/>
        <c:axId val="477921432"/>
      </c:scatterChart>
      <c:valAx>
        <c:axId val="477924936"/>
        <c:scaling>
          <c:orientation val="minMax"/>
          <c:max val="1.8"/>
          <c:min val="0.0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CL</a:t>
                </a:r>
              </a:p>
            </c:rich>
          </c:tx>
        </c:title>
        <c:numFmt formatCode="General" sourceLinked="1"/>
        <c:tickLblPos val="nextTo"/>
        <c:crossAx val="477921432"/>
        <c:crosses val="autoZero"/>
        <c:crossBetween val="midCat"/>
        <c:majorUnit val="0.1"/>
      </c:valAx>
      <c:valAx>
        <c:axId val="477921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CL* (L/D)</a:t>
                </a:r>
              </a:p>
            </c:rich>
          </c:tx>
        </c:title>
        <c:numFmt formatCode="General" sourceLinked="1"/>
        <c:tickLblPos val="nextTo"/>
        <c:crossAx val="477924936"/>
        <c:crosses val="autoZero"/>
        <c:crossBetween val="midCat"/>
        <c:majorUnit val="1.0"/>
      </c:valAx>
    </c:plotArea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[book_4_11a.xlsx]Sheet4!$F$1</c:f>
              <c:strCache>
                <c:ptCount val="1"/>
                <c:pt idx="0">
                  <c:v>CL*L/D</c:v>
                </c:pt>
              </c:strCache>
            </c:strRef>
          </c:tx>
          <c:marker>
            <c:symbol val="none"/>
          </c:marker>
          <c:xVal>
            <c:numRef>
              <c:f>[book_4_11a.xlsx]Sheet4!$A$2:$A$19</c:f>
              <c:numCache>
                <c:formatCode>General</c:formatCode>
                <c:ptCount val="18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0.600000000000001</c:v>
                </c:pt>
                <c:pt idx="7">
                  <c:v>0.700000000000001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  <c:pt idx="11">
                  <c:v>1.099999999999992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1.62</c:v>
                </c:pt>
              </c:numCache>
            </c:numRef>
          </c:xVal>
          <c:yVal>
            <c:numRef>
              <c:f>[book_4_11a.xlsx]Sheet4!$F$2:$F$19</c:f>
              <c:numCache>
                <c:formatCode>General</c:formatCode>
                <c:ptCount val="18"/>
                <c:pt idx="0">
                  <c:v>0.0</c:v>
                </c:pt>
                <c:pt idx="1">
                  <c:v>0.187020759304283</c:v>
                </c:pt>
                <c:pt idx="2">
                  <c:v>0.72490032620515</c:v>
                </c:pt>
                <c:pt idx="3">
                  <c:v>1.550921936929174</c:v>
                </c:pt>
                <c:pt idx="4">
                  <c:v>2.57981296356012</c:v>
                </c:pt>
                <c:pt idx="5">
                  <c:v>3.723008190618019</c:v>
                </c:pt>
                <c:pt idx="6">
                  <c:v>4.90329610460371</c:v>
                </c:pt>
                <c:pt idx="7">
                  <c:v>6.062105653841376</c:v>
                </c:pt>
                <c:pt idx="8">
                  <c:v>7.160438576862784</c:v>
                </c:pt>
                <c:pt idx="9">
                  <c:v>8.176037145452708</c:v>
                </c:pt>
                <c:pt idx="10">
                  <c:v>9.099181073703366</c:v>
                </c:pt>
                <c:pt idx="11">
                  <c:v>9.928612455895621</c:v>
                </c:pt>
                <c:pt idx="12">
                  <c:v>10.66824714772557</c:v>
                </c:pt>
                <c:pt idx="13">
                  <c:v>11.32480064330228</c:v>
                </c:pt>
                <c:pt idx="14">
                  <c:v>11.90620823715226</c:v>
                </c:pt>
                <c:pt idx="15">
                  <c:v>12.42064587358548</c:v>
                </c:pt>
                <c:pt idx="16">
                  <c:v>12.87596821245348</c:v>
                </c:pt>
                <c:pt idx="17">
                  <c:v>12.96058882675168</c:v>
                </c:pt>
              </c:numCache>
            </c:numRef>
          </c:yVal>
          <c:smooth val="1"/>
        </c:ser>
        <c:dLbls/>
        <c:axId val="477729864"/>
        <c:axId val="477736184"/>
      </c:scatterChart>
      <c:valAx>
        <c:axId val="477729864"/>
        <c:scaling>
          <c:orientation val="minMax"/>
          <c:max val="1.8"/>
          <c:min val="0.0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CL</a:t>
                </a:r>
              </a:p>
            </c:rich>
          </c:tx>
        </c:title>
        <c:numFmt formatCode="General" sourceLinked="1"/>
        <c:tickLblPos val="nextTo"/>
        <c:crossAx val="477736184"/>
        <c:crosses val="autoZero"/>
        <c:crossBetween val="midCat"/>
        <c:majorUnit val="0.1"/>
      </c:valAx>
      <c:valAx>
        <c:axId val="477736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CL* (L/D)</a:t>
                </a:r>
              </a:p>
            </c:rich>
          </c:tx>
        </c:title>
        <c:numFmt formatCode="General" sourceLinked="1"/>
        <c:tickLblPos val="nextTo"/>
        <c:crossAx val="477729864"/>
        <c:crosses val="autoZero"/>
        <c:crossBetween val="midCat"/>
        <c:majorUnit val="1.0"/>
      </c:valAx>
    </c:plotArea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47748128706134"/>
          <c:y val="0.0171238695499721"/>
          <c:w val="0.924369957227569"/>
          <c:h val="0.877703595897712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Sheet9!$A$17:$A$77</c:f>
              <c:numCache>
                <c:formatCode>General</c:formatCode>
                <c:ptCount val="61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34.0</c:v>
                </c:pt>
                <c:pt idx="20">
                  <c:v>35.0</c:v>
                </c:pt>
                <c:pt idx="21">
                  <c:v>36.0</c:v>
                </c:pt>
                <c:pt idx="22">
                  <c:v>37.0</c:v>
                </c:pt>
                <c:pt idx="23">
                  <c:v>38.0</c:v>
                </c:pt>
                <c:pt idx="24">
                  <c:v>39.0</c:v>
                </c:pt>
                <c:pt idx="25">
                  <c:v>40.0</c:v>
                </c:pt>
                <c:pt idx="26">
                  <c:v>41.0</c:v>
                </c:pt>
                <c:pt idx="27">
                  <c:v>42.0</c:v>
                </c:pt>
                <c:pt idx="28">
                  <c:v>43.0</c:v>
                </c:pt>
                <c:pt idx="29">
                  <c:v>44.0</c:v>
                </c:pt>
                <c:pt idx="30">
                  <c:v>45.0</c:v>
                </c:pt>
                <c:pt idx="31">
                  <c:v>46.0</c:v>
                </c:pt>
                <c:pt idx="32">
                  <c:v>47.0</c:v>
                </c:pt>
                <c:pt idx="33">
                  <c:v>48.0</c:v>
                </c:pt>
                <c:pt idx="34">
                  <c:v>49.0</c:v>
                </c:pt>
                <c:pt idx="35">
                  <c:v>50.0</c:v>
                </c:pt>
                <c:pt idx="36">
                  <c:v>51.0</c:v>
                </c:pt>
                <c:pt idx="37">
                  <c:v>52.0</c:v>
                </c:pt>
                <c:pt idx="38">
                  <c:v>53.0</c:v>
                </c:pt>
                <c:pt idx="39">
                  <c:v>54.0</c:v>
                </c:pt>
                <c:pt idx="40">
                  <c:v>55.0</c:v>
                </c:pt>
                <c:pt idx="41">
                  <c:v>56.0</c:v>
                </c:pt>
                <c:pt idx="42">
                  <c:v>57.0</c:v>
                </c:pt>
                <c:pt idx="43">
                  <c:v>58.0</c:v>
                </c:pt>
                <c:pt idx="44">
                  <c:v>59.0</c:v>
                </c:pt>
                <c:pt idx="45">
                  <c:v>60.0</c:v>
                </c:pt>
                <c:pt idx="46">
                  <c:v>61.0</c:v>
                </c:pt>
                <c:pt idx="47">
                  <c:v>62.0</c:v>
                </c:pt>
                <c:pt idx="48">
                  <c:v>63.0</c:v>
                </c:pt>
                <c:pt idx="49">
                  <c:v>64.0</c:v>
                </c:pt>
                <c:pt idx="50">
                  <c:v>65.0</c:v>
                </c:pt>
                <c:pt idx="51">
                  <c:v>66.0</c:v>
                </c:pt>
                <c:pt idx="52">
                  <c:v>67.0</c:v>
                </c:pt>
                <c:pt idx="53">
                  <c:v>68.0</c:v>
                </c:pt>
                <c:pt idx="54">
                  <c:v>69.0</c:v>
                </c:pt>
                <c:pt idx="55">
                  <c:v>70.0</c:v>
                </c:pt>
                <c:pt idx="56">
                  <c:v>71.0</c:v>
                </c:pt>
                <c:pt idx="57">
                  <c:v>72.0</c:v>
                </c:pt>
                <c:pt idx="58">
                  <c:v>73.0</c:v>
                </c:pt>
                <c:pt idx="59">
                  <c:v>74.0</c:v>
                </c:pt>
                <c:pt idx="60">
                  <c:v>75.0</c:v>
                </c:pt>
              </c:numCache>
            </c:numRef>
          </c:xVal>
          <c:yVal>
            <c:numRef>
              <c:f>Sheet9!$P$17:$P$77</c:f>
              <c:numCache>
                <c:formatCode>General</c:formatCode>
                <c:ptCount val="61"/>
                <c:pt idx="0">
                  <c:v>1.985664052598097</c:v>
                </c:pt>
                <c:pt idx="1">
                  <c:v>1.873423218070253</c:v>
                </c:pt>
                <c:pt idx="2">
                  <c:v>1.775216836996028</c:v>
                </c:pt>
                <c:pt idx="3">
                  <c:v>1.688726678710757</c:v>
                </c:pt>
                <c:pt idx="4">
                  <c:v>1.612124213746044</c:v>
                </c:pt>
                <c:pt idx="5">
                  <c:v>1.543948276772725</c:v>
                </c:pt>
                <c:pt idx="6">
                  <c:v>1.483017691386433</c:v>
                </c:pt>
                <c:pt idx="7">
                  <c:v>1.428367733239388</c:v>
                </c:pt>
                <c:pt idx="8">
                  <c:v>1.379203177149337</c:v>
                </c:pt>
                <c:pt idx="9">
                  <c:v>1.334863092031147</c:v>
                </c:pt>
                <c:pt idx="10">
                  <c:v>1.294794095165293</c:v>
                </c:pt>
                <c:pt idx="11">
                  <c:v>1.25852978926701</c:v>
                </c:pt>
                <c:pt idx="12">
                  <c:v>1.225674780466945</c:v>
                </c:pt>
                <c:pt idx="13">
                  <c:v>1.195892133125688</c:v>
                </c:pt>
                <c:pt idx="14">
                  <c:v>1.168893433153538</c:v>
                </c:pt>
                <c:pt idx="15">
                  <c:v>1.14443085255099</c:v>
                </c:pt>
                <c:pt idx="16">
                  <c:v>1.12229076477624</c:v>
                </c:pt>
                <c:pt idx="17">
                  <c:v>1.102288573336031</c:v>
                </c:pt>
                <c:pt idx="18">
                  <c:v>1.084264498052621</c:v>
                </c:pt>
                <c:pt idx="19">
                  <c:v>1.068080123825851</c:v>
                </c:pt>
                <c:pt idx="20">
                  <c:v>1.053615561588117</c:v>
                </c:pt>
                <c:pt idx="21">
                  <c:v>1.040767104849823</c:v>
                </c:pt>
                <c:pt idx="22">
                  <c:v>1.029445290779481</c:v>
                </c:pt>
                <c:pt idx="23">
                  <c:v>1.019573294313036</c:v>
                </c:pt>
                <c:pt idx="24">
                  <c:v>1.011085598883998</c:v>
                </c:pt>
                <c:pt idx="25">
                  <c:v>1.003926899137006</c:v>
                </c:pt>
                <c:pt idx="26">
                  <c:v>0.9980512002531</c:v>
                </c:pt>
                <c:pt idx="27">
                  <c:v>0.993421085888754</c:v>
                </c:pt>
                <c:pt idx="28">
                  <c:v>0.990007132668974</c:v>
                </c:pt>
                <c:pt idx="29">
                  <c:v>0.987787454022916</c:v>
                </c:pt>
                <c:pt idx="30">
                  <c:v>0.986747360177503</c:v>
                </c:pt>
                <c:pt idx="31">
                  <c:v>0.986879124534502</c:v>
                </c:pt>
                <c:pt idx="32">
                  <c:v>0.988181849617409</c:v>
                </c:pt>
                <c:pt idx="33">
                  <c:v>0.990661428419029</c:v>
                </c:pt>
                <c:pt idx="34">
                  <c:v>0.99433059942273</c:v>
                </c:pt>
                <c:pt idx="35">
                  <c:v>0.999209095909592</c:v>
                </c:pt>
                <c:pt idx="36">
                  <c:v>1.005323892489899</c:v>
                </c:pt>
                <c:pt idx="37">
                  <c:v>1.012709554199758</c:v>
                </c:pt>
                <c:pt idx="38">
                  <c:v>1.021408696069033</c:v>
                </c:pt>
                <c:pt idx="39">
                  <c:v>1.031472563892328</c:v>
                </c:pt>
                <c:pt idx="40">
                  <c:v>1.04296175012109</c:v>
                </c:pt>
                <c:pt idx="41">
                  <c:v>1.055947062464605</c:v>
                </c:pt>
                <c:pt idx="42">
                  <c:v>1.07051056707378</c:v>
                </c:pt>
                <c:pt idx="43">
                  <c:v>1.086746833249093</c:v>
                </c:pt>
                <c:pt idx="44">
                  <c:v>1.104764412649629</c:v>
                </c:pt>
                <c:pt idx="45">
                  <c:v>1.124687593207874</c:v>
                </c:pt>
                <c:pt idx="46">
                  <c:v>1.146658476631935</c:v>
                </c:pt>
                <c:pt idx="47">
                  <c:v>1.170839438793327</c:v>
                </c:pt>
                <c:pt idx="48">
                  <c:v>1.197416044767052</c:v>
                </c:pt>
                <c:pt idx="49">
                  <c:v>1.226600505118564</c:v>
                </c:pt>
                <c:pt idx="50">
                  <c:v>1.258635777462628</c:v>
                </c:pt>
                <c:pt idx="51">
                  <c:v>1.293800437414305</c:v>
                </c:pt>
                <c:pt idx="52">
                  <c:v>1.332414465480534</c:v>
                </c:pt>
                <c:pt idx="53">
                  <c:v>1.37484612007413</c:v>
                </c:pt>
                <c:pt idx="54">
                  <c:v>1.421520089031235</c:v>
                </c:pt>
                <c:pt idx="55">
                  <c:v>1.472927127337142</c:v>
                </c:pt>
                <c:pt idx="56">
                  <c:v>1.529635386679191</c:v>
                </c:pt>
                <c:pt idx="57">
                  <c:v>1.59230360324216</c:v>
                </c:pt>
                <c:pt idx="58">
                  <c:v>1.661696197748168</c:v>
                </c:pt>
                <c:pt idx="59">
                  <c:v>1.738700090914627</c:v>
                </c:pt>
                <c:pt idx="60">
                  <c:v>1.824342531653332</c:v>
                </c:pt>
              </c:numCache>
            </c:numRef>
          </c:yVal>
          <c:smooth val="1"/>
        </c:ser>
        <c:dLbls/>
        <c:axId val="573501400"/>
        <c:axId val="476878296"/>
      </c:scatterChart>
      <c:valAx>
        <c:axId val="573501400"/>
        <c:scaling>
          <c:orientation val="minMax"/>
          <c:max val="75.0"/>
          <c:min val="15.0"/>
        </c:scaling>
        <c:axPos val="b"/>
        <c:numFmt formatCode="General" sourceLinked="1"/>
        <c:tickLblPos val="nextTo"/>
        <c:crossAx val="476878296"/>
        <c:crosses val="autoZero"/>
        <c:crossBetween val="midCat"/>
        <c:majorUnit val="5.0"/>
      </c:valAx>
      <c:valAx>
        <c:axId val="476878296"/>
        <c:scaling>
          <c:orientation val="minMax"/>
          <c:max val="2.0"/>
          <c:min val="0.9"/>
        </c:scaling>
        <c:axPos val="l"/>
        <c:majorGridlines/>
        <c:numFmt formatCode="General" sourceLinked="1"/>
        <c:tickLblPos val="nextTo"/>
        <c:crossAx val="573501400"/>
        <c:crosses val="autoZero"/>
        <c:crossBetween val="midCat"/>
        <c:majorUnit val="0.1"/>
      </c:valAx>
    </c:plotArea>
    <c:plotVisOnly val="1"/>
    <c:dispBlanksAs val="gap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1482818119957"/>
          <c:y val="0.0311540328544445"/>
          <c:w val="0.872070452998934"/>
          <c:h val="0.818201562849718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'no_wind case'!$A$5:$A$17</c:f>
              <c:numCache>
                <c:formatCode>General</c:formatCode>
                <c:ptCount val="13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'no_wind case'!$E$5:$E$17</c:f>
              <c:numCache>
                <c:formatCode>General</c:formatCode>
                <c:ptCount val="13"/>
                <c:pt idx="0">
                  <c:v>406.0</c:v>
                </c:pt>
                <c:pt idx="1">
                  <c:v>419.0</c:v>
                </c:pt>
                <c:pt idx="2">
                  <c:v>451.0</c:v>
                </c:pt>
                <c:pt idx="3">
                  <c:v>489.0</c:v>
                </c:pt>
                <c:pt idx="4">
                  <c:v>530.0</c:v>
                </c:pt>
                <c:pt idx="5">
                  <c:v>575.0</c:v>
                </c:pt>
                <c:pt idx="6">
                  <c:v>623.0</c:v>
                </c:pt>
                <c:pt idx="7">
                  <c:v>672.0</c:v>
                </c:pt>
                <c:pt idx="8">
                  <c:v>722.0</c:v>
                </c:pt>
                <c:pt idx="9">
                  <c:v>774.0</c:v>
                </c:pt>
                <c:pt idx="10">
                  <c:v>825.0</c:v>
                </c:pt>
                <c:pt idx="11">
                  <c:v>877.0</c:v>
                </c:pt>
                <c:pt idx="12">
                  <c:v>930.0</c:v>
                </c:pt>
              </c:numCache>
            </c:numRef>
          </c:yVal>
          <c:smooth val="1"/>
        </c:ser>
        <c:dLbls/>
        <c:axId val="580094808"/>
        <c:axId val="580366024"/>
      </c:scatterChart>
      <c:valAx>
        <c:axId val="580094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Distance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from DER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80366024"/>
        <c:crosses val="autoZero"/>
        <c:crossBetween val="midCat"/>
        <c:majorUnit val="500.0"/>
      </c:valAx>
      <c:valAx>
        <c:axId val="5803660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Total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Altitude Loss for Turn-back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80094808"/>
        <c:crosses val="autoZero"/>
        <c:crossBetween val="midCat"/>
      </c:valAx>
    </c:plotArea>
    <c:plotVisOnly val="1"/>
    <c:dispBlanksAs val="gap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'no_wind case'!$A$5:$A$17</c:f>
              <c:numCache>
                <c:formatCode>General</c:formatCode>
                <c:ptCount val="13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'no_wind case'!$F$5:$F$17</c:f>
              <c:numCache>
                <c:formatCode>General</c:formatCode>
                <c:ptCount val="13"/>
                <c:pt idx="0">
                  <c:v>51.0</c:v>
                </c:pt>
                <c:pt idx="1">
                  <c:v>42.0</c:v>
                </c:pt>
                <c:pt idx="2">
                  <c:v>29.0</c:v>
                </c:pt>
                <c:pt idx="3">
                  <c:v>22.0</c:v>
                </c:pt>
                <c:pt idx="4">
                  <c:v>18.0</c:v>
                </c:pt>
                <c:pt idx="5">
                  <c:v>15.0</c:v>
                </c:pt>
                <c:pt idx="6">
                  <c:v>13.0</c:v>
                </c:pt>
                <c:pt idx="7">
                  <c:v>11.0</c:v>
                </c:pt>
                <c:pt idx="8">
                  <c:v>10.0</c:v>
                </c:pt>
                <c:pt idx="9">
                  <c:v>9.0</c:v>
                </c:pt>
                <c:pt idx="10">
                  <c:v>8.0</c:v>
                </c:pt>
                <c:pt idx="11">
                  <c:v>7.0</c:v>
                </c:pt>
                <c:pt idx="12">
                  <c:v>7.0</c:v>
                </c:pt>
              </c:numCache>
            </c:numRef>
          </c:yVal>
          <c:smooth val="1"/>
        </c:ser>
        <c:dLbls/>
        <c:axId val="572640968"/>
        <c:axId val="476398616"/>
      </c:scatterChart>
      <c:valAx>
        <c:axId val="572640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Distance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from DER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76398616"/>
        <c:crosses val="autoZero"/>
        <c:crossBetween val="midCat"/>
      </c:valAx>
      <c:valAx>
        <c:axId val="4763986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Runway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Intercept Angle (deg)</a:t>
                </a:r>
                <a:endParaRPr lang="en-US" sz="1200" dirty="0"/>
              </a:p>
            </c:rich>
          </c:tx>
        </c:title>
        <c:numFmt formatCode="General" sourceLinked="1"/>
        <c:tickLblPos val="nextTo"/>
        <c:crossAx val="572640968"/>
        <c:crosses val="autoZero"/>
        <c:crossBetween val="midCat"/>
      </c:valAx>
    </c:plotArea>
    <c:plotVisOnly val="1"/>
    <c:dispBlanksAs val="gap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0921155341693399"/>
          <c:y val="0.0311540328544445"/>
          <c:w val="0.87989452707301"/>
          <c:h val="0.820179926349381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'no_wind case'!$A$5:$A$17</c:f>
              <c:numCache>
                <c:formatCode>General</c:formatCode>
                <c:ptCount val="13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'no_wind case'!$B$5:$B$17</c:f>
              <c:numCache>
                <c:formatCode>General</c:formatCode>
                <c:ptCount val="13"/>
                <c:pt idx="0">
                  <c:v>249.0</c:v>
                </c:pt>
                <c:pt idx="1">
                  <c:v>239.0</c:v>
                </c:pt>
                <c:pt idx="2">
                  <c:v>224.0</c:v>
                </c:pt>
                <c:pt idx="3">
                  <c:v>217.0</c:v>
                </c:pt>
                <c:pt idx="4">
                  <c:v>212.0</c:v>
                </c:pt>
                <c:pt idx="5">
                  <c:v>209.0</c:v>
                </c:pt>
                <c:pt idx="6">
                  <c:v>207.0</c:v>
                </c:pt>
                <c:pt idx="7">
                  <c:v>205.0</c:v>
                </c:pt>
                <c:pt idx="8">
                  <c:v>204.0</c:v>
                </c:pt>
                <c:pt idx="9">
                  <c:v>203.0</c:v>
                </c:pt>
                <c:pt idx="10">
                  <c:v>202.0</c:v>
                </c:pt>
                <c:pt idx="11">
                  <c:v>201.0</c:v>
                </c:pt>
                <c:pt idx="12">
                  <c:v>201.0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'no_wind case'!$A$5:$A$17</c:f>
              <c:numCache>
                <c:formatCode>General</c:formatCode>
                <c:ptCount val="13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'no_wind case'!$C$5:$C$17</c:f>
              <c:numCache>
                <c:formatCode>General</c:formatCode>
                <c:ptCount val="13"/>
                <c:pt idx="0">
                  <c:v>14.0</c:v>
                </c:pt>
                <c:pt idx="1">
                  <c:v>63.0</c:v>
                </c:pt>
                <c:pt idx="2">
                  <c:v>147.0</c:v>
                </c:pt>
                <c:pt idx="3">
                  <c:v>211.0</c:v>
                </c:pt>
                <c:pt idx="4">
                  <c:v>269.0</c:v>
                </c:pt>
                <c:pt idx="5">
                  <c:v>326.0</c:v>
                </c:pt>
                <c:pt idx="6">
                  <c:v>381.0</c:v>
                </c:pt>
                <c:pt idx="7">
                  <c:v>436.0</c:v>
                </c:pt>
                <c:pt idx="8">
                  <c:v>491.0</c:v>
                </c:pt>
                <c:pt idx="9">
                  <c:v>546.0</c:v>
                </c:pt>
                <c:pt idx="10">
                  <c:v>601.0</c:v>
                </c:pt>
                <c:pt idx="11">
                  <c:v>656.0</c:v>
                </c:pt>
                <c:pt idx="12">
                  <c:v>711.0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'no_wind case'!$A$5:$A$17</c:f>
              <c:numCache>
                <c:formatCode>General</c:formatCode>
                <c:ptCount val="13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'no_wind case'!$D$5:$D$17</c:f>
              <c:numCache>
                <c:formatCode>General</c:formatCode>
                <c:ptCount val="13"/>
                <c:pt idx="0">
                  <c:v>144.0</c:v>
                </c:pt>
                <c:pt idx="1">
                  <c:v>118.0</c:v>
                </c:pt>
                <c:pt idx="2">
                  <c:v>80.0</c:v>
                </c:pt>
                <c:pt idx="3">
                  <c:v>61.0</c:v>
                </c:pt>
                <c:pt idx="4">
                  <c:v>48.0</c:v>
                </c:pt>
                <c:pt idx="5">
                  <c:v>41.0</c:v>
                </c:pt>
                <c:pt idx="6">
                  <c:v>35.0</c:v>
                </c:pt>
                <c:pt idx="7">
                  <c:v>31.0</c:v>
                </c:pt>
                <c:pt idx="8">
                  <c:v>27.0</c:v>
                </c:pt>
                <c:pt idx="9">
                  <c:v>24.0</c:v>
                </c:pt>
                <c:pt idx="10">
                  <c:v>22.0</c:v>
                </c:pt>
                <c:pt idx="11">
                  <c:v>20.0</c:v>
                </c:pt>
                <c:pt idx="12">
                  <c:v>19.0</c:v>
                </c:pt>
              </c:numCache>
            </c:numRef>
          </c:yVal>
          <c:smooth val="1"/>
        </c:ser>
        <c:dLbls/>
        <c:axId val="580063160"/>
        <c:axId val="573496216"/>
      </c:scatterChart>
      <c:valAx>
        <c:axId val="580063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Distance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from DER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73496216"/>
        <c:crosses val="autoZero"/>
        <c:crossBetween val="midCat"/>
      </c:valAx>
      <c:valAx>
        <c:axId val="5734962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Altitude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Loss (ft)</a:t>
                </a:r>
                <a:endParaRPr lang="en-US" sz="1200" dirty="0"/>
              </a:p>
            </c:rich>
          </c:tx>
        </c:title>
        <c:numFmt formatCode="General" sourceLinked="1"/>
        <c:tickLblPos val="nextTo"/>
        <c:crossAx val="580063160"/>
        <c:crosses val="autoZero"/>
        <c:crossBetween val="midCat"/>
      </c:valAx>
    </c:plotArea>
    <c:plotVisOnly val="1"/>
    <c:dispBlanksAs val="gap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'no_wind case'!$N$1</c:f>
              <c:strCache>
                <c:ptCount val="1"/>
                <c:pt idx="0">
                  <c:v>L_unus_rwy</c:v>
                </c:pt>
              </c:strCache>
            </c:strRef>
          </c:tx>
          <c:marker>
            <c:symbol val="none"/>
          </c:marker>
          <c:xVal>
            <c:numRef>
              <c:f>'no_wind case'!$M$2:$M$91</c:f>
              <c:numCache>
                <c:formatCode>General</c:formatCode>
                <c:ptCount val="9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</c:numCache>
            </c:numRef>
          </c:xVal>
          <c:yVal>
            <c:numRef>
              <c:f>'no_wind case'!$N$2:$N$91</c:f>
              <c:numCache>
                <c:formatCode>General</c:formatCode>
                <c:ptCount val="90"/>
                <c:pt idx="0">
                  <c:v>12.34851792392122</c:v>
                </c:pt>
                <c:pt idx="1">
                  <c:v>24.69891687342658</c:v>
                </c:pt>
                <c:pt idx="2">
                  <c:v>37.0530790204006</c:v>
                </c:pt>
                <c:pt idx="3">
                  <c:v>49.41288883082405</c:v>
                </c:pt>
                <c:pt idx="4">
                  <c:v>61.78023421554435</c:v>
                </c:pt>
                <c:pt idx="5">
                  <c:v>74.15700768550394</c:v>
                </c:pt>
                <c:pt idx="6">
                  <c:v>86.5451075129357</c:v>
                </c:pt>
                <c:pt idx="7">
                  <c:v>98.94643890006675</c:v>
                </c:pt>
                <c:pt idx="8">
                  <c:v>111.362915156834</c:v>
                </c:pt>
                <c:pt idx="9">
                  <c:v>123.7964588891828</c:v>
                </c:pt>
                <c:pt idx="10">
                  <c:v>136.2490031995148</c:v>
                </c:pt>
                <c:pt idx="11">
                  <c:v>148.7224929009326</c:v>
                </c:pt>
                <c:pt idx="12">
                  <c:v>161.2188857468266</c:v>
                </c:pt>
                <c:pt idx="13">
                  <c:v>173.74015367761</c:v>
                </c:pt>
                <c:pt idx="14">
                  <c:v>186.288284086165</c:v>
                </c:pt>
                <c:pt idx="15">
                  <c:v>198.8652811038838</c:v>
                </c:pt>
                <c:pt idx="16">
                  <c:v>211.473166909016</c:v>
                </c:pt>
                <c:pt idx="17">
                  <c:v>224.1139830592181</c:v>
                </c:pt>
                <c:pt idx="18">
                  <c:v>236.7897918502085</c:v>
                </c:pt>
                <c:pt idx="19">
                  <c:v>249.5026777024778</c:v>
                </c:pt>
                <c:pt idx="20">
                  <c:v>262.2547485781212</c:v>
                </c:pt>
                <c:pt idx="21">
                  <c:v>275.0481374298716</c:v>
                </c:pt>
                <c:pt idx="22">
                  <c:v>287.8850036845344</c:v>
                </c:pt>
                <c:pt idx="23">
                  <c:v>300.7675347630812</c:v>
                </c:pt>
                <c:pt idx="24">
                  <c:v>313.6979476397638</c:v>
                </c:pt>
                <c:pt idx="25">
                  <c:v>326.6784904426696</c:v>
                </c:pt>
                <c:pt idx="26">
                  <c:v>339.7114440983641</c:v>
                </c:pt>
                <c:pt idx="27">
                  <c:v>352.7991240231005</c:v>
                </c:pt>
                <c:pt idx="28">
                  <c:v>365.943881863585</c:v>
                </c:pt>
                <c:pt idx="29">
                  <c:v>379.1481072900385</c:v>
                </c:pt>
                <c:pt idx="30">
                  <c:v>392.4142298446711</c:v>
                </c:pt>
                <c:pt idx="31">
                  <c:v>405.7447208487133</c:v>
                </c:pt>
                <c:pt idx="32">
                  <c:v>419.1420953713454</c:v>
                </c:pt>
                <c:pt idx="33">
                  <c:v>432.6089142640042</c:v>
                </c:pt>
                <c:pt idx="34">
                  <c:v>446.1477862637647</c:v>
                </c:pt>
                <c:pt idx="35">
                  <c:v>459.7613701695623</c:v>
                </c:pt>
                <c:pt idx="36">
                  <c:v>473.4523770954336</c:v>
                </c:pt>
                <c:pt idx="37">
                  <c:v>487.2235728048764</c:v>
                </c:pt>
                <c:pt idx="38">
                  <c:v>501.0777801309398</c:v>
                </c:pt>
                <c:pt idx="39">
                  <c:v>515.0178814866765</c:v>
                </c:pt>
                <c:pt idx="40">
                  <c:v>529.0468214709979</c:v>
                </c:pt>
                <c:pt idx="41">
                  <c:v>543.1676095751134</c:v>
                </c:pt>
                <c:pt idx="42">
                  <c:v>557.3833229951434</c:v>
                </c:pt>
                <c:pt idx="43">
                  <c:v>571.697109556748</c:v>
                </c:pt>
                <c:pt idx="44">
                  <c:v>586.1121907579294</c:v>
                </c:pt>
                <c:pt idx="45">
                  <c:v>600.631864936593</c:v>
                </c:pt>
                <c:pt idx="46">
                  <c:v>615.259510569723</c:v>
                </c:pt>
                <c:pt idx="47">
                  <c:v>629.9985897115787</c:v>
                </c:pt>
                <c:pt idx="48">
                  <c:v>644.8526515786076</c:v>
                </c:pt>
                <c:pt idx="49">
                  <c:v>659.8253362893231</c:v>
                </c:pt>
                <c:pt idx="50">
                  <c:v>674.9203787679</c:v>
                </c:pt>
                <c:pt idx="51">
                  <c:v>690.1416128206932</c:v>
                </c:pt>
                <c:pt idx="52">
                  <c:v>705.4929753956054</c:v>
                </c:pt>
                <c:pt idx="53">
                  <c:v>720.9785110346175</c:v>
                </c:pt>
                <c:pt idx="54">
                  <c:v>736.6023765307235</c:v>
                </c:pt>
                <c:pt idx="55">
                  <c:v>752.3688458009924</c:v>
                </c:pt>
                <c:pt idx="56">
                  <c:v>768.2823149883885</c:v>
                </c:pt>
                <c:pt idx="57">
                  <c:v>784.3473078056674</c:v>
                </c:pt>
                <c:pt idx="58">
                  <c:v>800.5684811356948</c:v>
                </c:pt>
                <c:pt idx="59">
                  <c:v>816.9506309033203</c:v>
                </c:pt>
                <c:pt idx="60">
                  <c:v>833.4986982350798</c:v>
                </c:pt>
                <c:pt idx="61">
                  <c:v>850.217775923998</c:v>
                </c:pt>
                <c:pt idx="62">
                  <c:v>867.113115218004</c:v>
                </c:pt>
                <c:pt idx="63">
                  <c:v>884.1901329517005</c:v>
                </c:pt>
                <c:pt idx="64">
                  <c:v>901.4544190426027</c:v>
                </c:pt>
                <c:pt idx="65">
                  <c:v>918.9117443744775</c:v>
                </c:pt>
                <c:pt idx="66">
                  <c:v>936.5680690918994</c:v>
                </c:pt>
                <c:pt idx="67">
                  <c:v>954.4295513320334</c:v>
                </c:pt>
                <c:pt idx="68">
                  <c:v>972.5025564212824</c:v>
                </c:pt>
                <c:pt idx="69">
                  <c:v>990.793666566744</c:v>
                </c:pt>
                <c:pt idx="70">
                  <c:v>1009.309691074263</c:v>
                </c:pt>
                <c:pt idx="71">
                  <c:v>1028.057677127593</c:v>
                </c:pt>
                <c:pt idx="72">
                  <c:v>1047.04492116531</c:v>
                </c:pt>
                <c:pt idx="73">
                  <c:v>1066.278980895453</c:v>
                </c:pt>
                <c:pt idx="74">
                  <c:v>1085.767687990238</c:v>
                </c:pt>
                <c:pt idx="75">
                  <c:v>1105.519161507005</c:v>
                </c:pt>
                <c:pt idx="76">
                  <c:v>1125.541822084978</c:v>
                </c:pt>
                <c:pt idx="77">
                  <c:v>1145.844406970926</c:v>
                </c:pt>
                <c:pt idx="78">
                  <c:v>1166.435985931765</c:v>
                </c:pt>
                <c:pt idx="79">
                  <c:v>1187.325978115851</c:v>
                </c:pt>
                <c:pt idx="80">
                  <c:v>1208.524169930805</c:v>
                </c:pt>
                <c:pt idx="81">
                  <c:v>1230.04073400996</c:v>
                </c:pt>
                <c:pt idx="82">
                  <c:v>1251.886249346661</c:v>
                </c:pt>
                <c:pt idx="83">
                  <c:v>1274.071722681444</c:v>
                </c:pt>
                <c:pt idx="84">
                  <c:v>1296.608611234654</c:v>
                </c:pt>
                <c:pt idx="85">
                  <c:v>1319.508846884792</c:v>
                </c:pt>
                <c:pt idx="86">
                  <c:v>1342.784861901555</c:v>
                </c:pt>
                <c:pt idx="87">
                  <c:v>1366.44961635201</c:v>
                </c:pt>
                <c:pt idx="88">
                  <c:v>1390.516627308701</c:v>
                </c:pt>
                <c:pt idx="89">
                  <c:v>1415.0</c:v>
                </c:pt>
              </c:numCache>
            </c:numRef>
          </c:yVal>
          <c:smooth val="1"/>
        </c:ser>
        <c:dLbls/>
        <c:axId val="476644360"/>
        <c:axId val="476371512"/>
      </c:scatterChart>
      <c:valAx>
        <c:axId val="476644360"/>
        <c:scaling>
          <c:orientation val="minMax"/>
          <c:max val="90.0"/>
          <c:min val="0.0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Runway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Intercept Angle (deg)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76371512"/>
        <c:crosses val="autoZero"/>
        <c:crossBetween val="midCat"/>
        <c:majorUnit val="10.0"/>
      </c:valAx>
      <c:valAx>
        <c:axId val="4763715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Unusable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Runway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76644360"/>
        <c:crosses val="autoZero"/>
        <c:crossBetween val="midCat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0.80556</cdr:x>
      <cdr:y>0.79797</cdr:y>
    </cdr:from>
    <cdr:to>
      <cdr:x>0.91667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4191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0.82407</cdr:x>
      <cdr:y>0.48825</cdr:y>
    </cdr:from>
    <cdr:to>
      <cdr:x>0.87963</cdr:x>
      <cdr:y>0.58927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1800" y="2209800"/>
          <a:ext cx="457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0.38723</cdr:y>
    </cdr:from>
    <cdr:to>
      <cdr:x>0.94444</cdr:x>
      <cdr:y>0.58927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580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0.81481</cdr:x>
      <cdr:y>0.31989</cdr:y>
    </cdr:from>
    <cdr:to>
      <cdr:x>0.92593</cdr:x>
      <cdr:y>0.52192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05600" y="1447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</cdr:x>
      <cdr:y>0.40407</cdr:y>
    </cdr:from>
    <cdr:to>
      <cdr:x>0.86111</cdr:x>
      <cdr:y>0.6061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72200" y="1828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0.26938</cdr:y>
    </cdr:from>
    <cdr:to>
      <cdr:x>0.94444</cdr:x>
      <cdr:y>0.47141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80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0.68519</cdr:x>
      <cdr:y>0.30305</cdr:y>
    </cdr:from>
    <cdr:to>
      <cdr:x>0.87963</cdr:x>
      <cdr:y>0.50509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38800" y="1371600"/>
          <a:ext cx="1600200" cy="914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Stall 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Angle-of-attack</a:t>
          </a:r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0.81481</cdr:x>
      <cdr:y>0.25254</cdr:y>
    </cdr:from>
    <cdr:to>
      <cdr:x>0.92593</cdr:x>
      <cdr:y>0.45458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05600" y="1143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0.88889</cdr:x>
      <cdr:y>0.08418</cdr:y>
    </cdr:from>
    <cdr:to>
      <cdr:x>0.88889</cdr:x>
      <cdr:y>0.84181</cdr:y>
    </cdr:to>
    <cdr:sp macro="" textlink="">
      <cdr:nvSpPr>
        <cdr:cNvPr id="13" name="Straight Connector 12"/>
        <cdr:cNvSpPr/>
      </cdr:nvSpPr>
      <cdr:spPr>
        <a:xfrm xmlns:a="http://schemas.openxmlformats.org/drawingml/2006/main" rot="5400000">
          <a:off x="5600699" y="2095500"/>
          <a:ext cx="3429001" cy="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0.7963</cdr:x>
      <cdr:y>0.3704</cdr:y>
    </cdr:from>
    <cdr:to>
      <cdr:x>0.88889</cdr:x>
      <cdr:y>0.48825</cdr:y>
    </cdr:to>
    <cdr:sp macro="" textlink="">
      <cdr:nvSpPr>
        <cdr:cNvPr id="15" name="Straight Arrow Connector 14"/>
        <cdr:cNvSpPr/>
      </cdr:nvSpPr>
      <cdr:spPr>
        <a:xfrm xmlns:a="http://schemas.openxmlformats.org/drawingml/2006/main">
          <a:off x="6553200" y="1676400"/>
          <a:ext cx="7620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0.80556</cdr:x>
      <cdr:y>0.79797</cdr:y>
    </cdr:from>
    <cdr:to>
      <cdr:x>0.91667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4191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0.82407</cdr:x>
      <cdr:y>0.48825</cdr:y>
    </cdr:from>
    <cdr:to>
      <cdr:x>0.87963</cdr:x>
      <cdr:y>0.58927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1800" y="2209800"/>
          <a:ext cx="457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0.38723</cdr:y>
    </cdr:from>
    <cdr:to>
      <cdr:x>0.94444</cdr:x>
      <cdr:y>0.58927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580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0.81481</cdr:x>
      <cdr:y>0.31989</cdr:y>
    </cdr:from>
    <cdr:to>
      <cdr:x>0.92593</cdr:x>
      <cdr:y>0.52192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05600" y="1447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</cdr:x>
      <cdr:y>0.40407</cdr:y>
    </cdr:from>
    <cdr:to>
      <cdr:x>0.86111</cdr:x>
      <cdr:y>0.6061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72200" y="1828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0.26938</cdr:y>
    </cdr:from>
    <cdr:to>
      <cdr:x>0.94444</cdr:x>
      <cdr:y>0.47141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80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0.77778</cdr:x>
      <cdr:y>0.79796</cdr:y>
    </cdr:from>
    <cdr:to>
      <cdr:x>0.97222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00800" y="4343374"/>
          <a:ext cx="1600163" cy="914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n-US" sz="120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n-US" sz="12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Stall 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Angle-of-attack</a:t>
          </a:r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0.81481</cdr:x>
      <cdr:y>0.25254</cdr:y>
    </cdr:from>
    <cdr:to>
      <cdr:x>0.92593</cdr:x>
      <cdr:y>0.45458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05600" y="1143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0.88889</cdr:x>
      <cdr:y>0.07813</cdr:y>
    </cdr:from>
    <cdr:to>
      <cdr:x>0.88889</cdr:x>
      <cdr:y>0.83576</cdr:y>
    </cdr:to>
    <cdr:sp macro="" textlink="">
      <cdr:nvSpPr>
        <cdr:cNvPr id="13" name="Straight Connector 12"/>
        <cdr:cNvSpPr/>
      </cdr:nvSpPr>
      <cdr:spPr>
        <a:xfrm xmlns:a="http://schemas.openxmlformats.org/drawingml/2006/main" rot="5400000">
          <a:off x="5467795" y="2228405"/>
          <a:ext cx="3694810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0.74074</cdr:x>
      <cdr:y>0.16836</cdr:y>
    </cdr:from>
    <cdr:to>
      <cdr:x>0.74074</cdr:x>
      <cdr:y>0.84181</cdr:y>
    </cdr:to>
    <cdr:sp macro="" textlink="">
      <cdr:nvSpPr>
        <cdr:cNvPr id="14" name="Straight Connector 13"/>
        <cdr:cNvSpPr/>
      </cdr:nvSpPr>
      <cdr:spPr>
        <a:xfrm xmlns:a="http://schemas.openxmlformats.org/drawingml/2006/main" rot="5400000" flipH="1" flipV="1">
          <a:off x="4572003" y="2286000"/>
          <a:ext cx="30480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0.88889</cdr:x>
      <cdr:y>0.85937</cdr:y>
    </cdr:from>
    <cdr:to>
      <cdr:x>0.89815</cdr:x>
      <cdr:y>0.92188</cdr:y>
    </cdr:to>
    <cdr:sp macro="" textlink="">
      <cdr:nvSpPr>
        <cdr:cNvPr id="17" name="Straight Arrow Connector 16"/>
        <cdr:cNvSpPr/>
      </cdr:nvSpPr>
      <cdr:spPr>
        <a:xfrm xmlns:a="http://schemas.openxmlformats.org/drawingml/2006/main" rot="16200000" flipV="1">
          <a:off x="7315200" y="4190999"/>
          <a:ext cx="76200" cy="30480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0.48148</cdr:x>
      <cdr:y>0.48438</cdr:y>
    </cdr:from>
    <cdr:to>
      <cdr:x>0.69444</cdr:x>
      <cdr:y>0.64063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962400" y="2362200"/>
          <a:ext cx="1752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Turn-back Maneuver </a:t>
          </a:r>
        </a:p>
        <a:p xmlns:a="http://schemas.openxmlformats.org/drawingml/2006/main">
          <a:pPr algn="ctr"/>
          <a:r>
            <a:rPr lang="en-US" sz="1400" dirty="0" smtClean="0">
              <a:latin typeface="Arial" pitchFamily="34" charset="0"/>
              <a:cs typeface="Arial" pitchFamily="34" charset="0"/>
            </a:rPr>
            <a:t>Flown here</a:t>
          </a:r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0.56481</cdr:x>
      <cdr:y>0.5625</cdr:y>
    </cdr:from>
    <cdr:to>
      <cdr:x>0.67593</cdr:x>
      <cdr:y>0.75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48200" y="2743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0.44444</cdr:x>
      <cdr:y>0.58927</cdr:y>
    </cdr:from>
    <cdr:to>
      <cdr:x>0.55556</cdr:x>
      <cdr:y>0.7913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600" y="2667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0.2037</cdr:x>
      <cdr:y>0.65661</cdr:y>
    </cdr:from>
    <cdr:to>
      <cdr:x>0.25</cdr:x>
      <cdr:y>0.70712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0800000">
          <a:off x="1676399" y="2971800"/>
          <a:ext cx="3810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0.10185</cdr:x>
      <cdr:y>0.26938</cdr:y>
    </cdr:from>
    <cdr:to>
      <cdr:x>0.31482</cdr:x>
      <cdr:y>0.40407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38200" y="1219200"/>
          <a:ext cx="1752615" cy="609618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Region</a:t>
          </a:r>
          <a:r>
            <a:rPr lang="en-US" sz="10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of</a:t>
          </a:r>
        </a:p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 impossible turn-back</a:t>
          </a:r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0.10185</cdr:x>
      <cdr:y>0.6061</cdr:y>
    </cdr:from>
    <cdr:to>
      <cdr:x>0.2037</cdr:x>
      <cdr:y>0.6061</cdr:y>
    </cdr:to>
    <cdr:sp macro="" textlink="">
      <cdr:nvSpPr>
        <cdr:cNvPr id="11" name="Straight Connector 10"/>
        <cdr:cNvSpPr/>
      </cdr:nvSpPr>
      <cdr:spPr>
        <a:xfrm xmlns:a="http://schemas.openxmlformats.org/drawingml/2006/main">
          <a:off x="838184" y="2743186"/>
          <a:ext cx="838215" cy="1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0.12407</cdr:x>
      <cdr:y>0.40407</cdr:y>
    </cdr:from>
    <cdr:to>
      <cdr:x>0.12963</cdr:x>
      <cdr:y>0.6061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rot="5400000" flipV="1">
          <a:off x="586751" y="2263135"/>
          <a:ext cx="914385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0.09259</cdr:x>
      <cdr:y>0.50509</cdr:y>
    </cdr:from>
    <cdr:to>
      <cdr:x>0.2963</cdr:x>
      <cdr:y>0.65661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2000" y="2286000"/>
          <a:ext cx="1676400" cy="68580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Region</a:t>
          </a:r>
          <a:r>
            <a:rPr lang="en-US" sz="1100" dirty="0" smtClean="0"/>
            <a:t> 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of</a:t>
          </a:r>
        </a:p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Impossible Turn-back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0.12407</cdr:x>
      <cdr:y>0.35356</cdr:y>
    </cdr:from>
    <cdr:to>
      <cdr:x>0.12963</cdr:x>
      <cdr:y>0.52192</cdr:y>
    </cdr:to>
    <cdr:sp macro="" textlink="">
      <cdr:nvSpPr>
        <cdr:cNvPr id="10" name="Straight Arrow Connector 9"/>
        <cdr:cNvSpPr/>
      </cdr:nvSpPr>
      <cdr:spPr>
        <a:xfrm xmlns:a="http://schemas.openxmlformats.org/drawingml/2006/main" rot="5400000" flipH="1" flipV="1">
          <a:off x="662942" y="1958339"/>
          <a:ext cx="762001" cy="45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0.08333</cdr:x>
      <cdr:y>0.35356</cdr:y>
    </cdr:from>
    <cdr:to>
      <cdr:x>0.18519</cdr:x>
      <cdr:y>0.35356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685773" y="1600198"/>
          <a:ext cx="838227" cy="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0.67744</cdr:x>
      <cdr:y>0.26631</cdr:y>
    </cdr:from>
    <cdr:to>
      <cdr:x>0.72222</cdr:x>
      <cdr:y>0.26938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5575057" y="1205300"/>
          <a:ext cx="368543" cy="139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0.67593</cdr:x>
      <cdr:y>0.58927</cdr:y>
    </cdr:from>
    <cdr:to>
      <cdr:x>0.71296</cdr:x>
      <cdr:y>0.63978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5562600" y="2667000"/>
          <a:ext cx="3048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0.62963</cdr:x>
      <cdr:y>0.52192</cdr:y>
    </cdr:from>
    <cdr:to>
      <cdr:x>0.74074</cdr:x>
      <cdr:y>0.72396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81600" y="2362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0.63889</cdr:x>
      <cdr:y>0.55559</cdr:y>
    </cdr:from>
    <cdr:to>
      <cdr:x>0.75</cdr:x>
      <cdr:y>0.75763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57800" y="2514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0.50926</cdr:x>
      <cdr:y>0.72396</cdr:y>
    </cdr:from>
    <cdr:to>
      <cdr:x>0.62037</cdr:x>
      <cdr:y>0.92599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910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Segment 3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0.66667</cdr:x>
      <cdr:y>0.50509</cdr:y>
    </cdr:from>
    <cdr:to>
      <cdr:x>0.77778</cdr:x>
      <cdr:y>0.57243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86400" y="2286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0.57407</cdr:x>
      <cdr:y>0.55559</cdr:y>
    </cdr:from>
    <cdr:to>
      <cdr:x>0.68519</cdr:x>
      <cdr:y>0.63978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724400" y="25146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Segment 1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0.61111</cdr:x>
      <cdr:y>0.75763</cdr:y>
    </cdr:from>
    <cdr:to>
      <cdr:x>0.66667</cdr:x>
      <cdr:y>0.80814</cdr:y>
    </cdr:to>
    <cdr:sp macro="" textlink="">
      <cdr:nvSpPr>
        <cdr:cNvPr id="12" name="Straight Arrow Connector 11"/>
        <cdr:cNvSpPr/>
      </cdr:nvSpPr>
      <cdr:spPr>
        <a:xfrm xmlns:a="http://schemas.openxmlformats.org/drawingml/2006/main">
          <a:off x="5029200" y="3429000"/>
          <a:ext cx="4572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A9642-B050-4852-804C-681AE5C0C28A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793D7-AE22-4AFC-B203-E49EBB75C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575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6D075C-6C02-40E3-9590-56C5314F7851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05EFC10-E744-4B81-B2F5-96776D9F2CA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60315EB-4C13-4A2D-BE38-F38B31217CC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6957254-58A8-4F09-9788-C8A736DAF0F1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EDC186D-B2F0-4B7C-8424-F7C6D8D0798A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457561F-687A-4A90-84F5-26C86434561F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. 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C2E56C0-EB30-46B2-87A0-B121C659FC7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91A9A7-5A2F-4C8F-8EC6-0898BD5C29D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547C850-28F4-4511-B6AC-AA0D9E539012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2793C32-0C03-434D-9781-B519C5DE242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. 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AC7C76A-A687-4746-B05B-A3B31B50486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. 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08D5B8F-3A91-4078-BB01-97AC8D25D8ED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4F2280E-2651-41F0-BEED-D77EEFCB0A88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03E359-8DAB-45BE-B3AE-3EF108E53EC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. 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AF14CE-AE33-4E05-BD69-9056C055B6E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5FBE-905D-4E9B-B676-029358417CD4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B09-3C63-40A6-867F-3AFFAA797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67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5CEE-C829-43B7-A231-7BF949FDFAE5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E959-4910-4273-9488-3A0C9961A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445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C1CA9-9B41-45AE-A28D-2702AB1DF61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D598-78D0-4FB9-9CF7-B77CA8064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142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7FE9-0CB6-47F5-9C6B-D3C2277F6582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355B-A15C-4914-9401-87778D5EE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0312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A396-BF27-4E3E-AD8E-F63BCA94842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7B7A-69B5-439B-957A-E85A7C262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824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46F2F-8086-4CA8-B7F9-6CBCA1CC8F3B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BFE6-1A93-4357-8E21-C966EF2619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5778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A01A-B71D-495E-9FB1-B15C0A2509E8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537B-C6FC-4E97-BC7F-88C5474551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386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EFE4-124C-408B-86D6-A809175D2E6D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E5F9-5A79-49F2-8997-4B0B8A7CA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75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0396-24E1-4743-AB8A-81D7B8608B7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01FA-546A-494B-9209-9BEC9631C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5034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FA41-D09D-4889-B12D-0A0DF27EFBA3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779-C782-4675-B63B-6457CB9B1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2061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9348-DE51-4D52-88EE-1EFCB9CBBDD0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73BA-CF50-43BF-8AAD-4471D158D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262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319C-81E0-4038-81E9-5E36527FE0A6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3003-EDFE-43B1-963E-52D7BFE62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968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BEEF-8B29-4830-8D08-34DD7E961E6B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8613-A439-43FA-AF92-B46A6F6A8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5883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469B-8A3E-494A-93DA-06EC17CDF663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8E52-617A-4339-8B60-BAFF4A4D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4193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C54E-3C1A-49CB-85DC-844388D5E6CA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87B37-4C05-4452-AC1C-336CDF1C4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7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3A72-4020-4741-8500-96052A461A9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615F-08A5-4AD3-84F7-30B186829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763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A6F0-2C88-40C6-AC4D-B403AEA685DE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7727-FE30-418D-9037-981B3AA28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154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8143-9876-40B0-9E54-2746E0867D36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EDF6-4F90-4A33-B7D6-C9A93B44D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221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1604-A37C-4A43-9A84-13EBDF988C38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DDC2-82E6-4E4A-931C-F74692462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293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26B5-A91B-4E48-9E3E-B8D5A7BA7BA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ED8E-4942-4360-AFCC-248EBE7D7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426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4CE9-3A80-4EE1-841A-16DA4BEB849C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0D4B-6DD2-4E63-AA3C-C0A527304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421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DEA5-534F-4393-BBC6-591A26A32B05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CA6E-E164-4C1E-AD8B-DFA1CFBC9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65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644C83-1CB4-458C-9DF3-DB0DFEFDF304}" type="datetime1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2/10/14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963F8-FFA4-4922-9111-2E96ACFAACD8}" type="slidenum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329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FDAE1-477E-4A74-BA07-D6B4D7AEA4A6}" type="datetime1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2/10/14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C52A7-12D8-495E-93F2-D03DC0060582}" type="slidenum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03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gtech@dslextreme.com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6" Type="http://schemas.openxmlformats.org/officeDocument/2006/relationships/oleObject" Target="../embeddings/Microsoft_Equation7.bin"/><Relationship Id="rId7" Type="http://schemas.openxmlformats.org/officeDocument/2006/relationships/oleObject" Target="../embeddings/Microsoft_Equation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quation1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quation3.bin"/><Relationship Id="rId5" Type="http://schemas.openxmlformats.org/officeDocument/2006/relationships/chart" Target="../charts/chart1.xml"/><Relationship Id="rId6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286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“Single-Engine Failure After Takeoff: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Anatomy of a Turn-back Maneuver”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Part 2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Les Glatt, </a:t>
            </a:r>
            <a:r>
              <a:rPr lang="en-US" altLang="en-US" sz="22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Ph.D.</a:t>
            </a:r>
          </a:p>
          <a:p>
            <a:pPr eaLnBrk="1" hangingPunct="1"/>
            <a:r>
              <a:rPr lang="en-US" altLang="en-US" sz="22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ATP/CFI-AI</a:t>
            </a: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VNY FSDO FAASTeam Representative</a:t>
            </a: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lgtech@roadrunner.com</a:t>
            </a:r>
            <a:endParaRPr lang="en-US" altLang="en-US" sz="1800" b="1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(818) 414-6890</a:t>
            </a:r>
          </a:p>
        </p:txBody>
      </p:sp>
      <p:pic>
        <p:nvPicPr>
          <p:cNvPr id="3076" name="Picture 5" descr="FAAST_Lg_CMYK_jp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152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76E0A8-C5CA-4D67-9E23-F1FFF9115FD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" name="Picture 5" descr="safe logo c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5867400"/>
            <a:ext cx="856667" cy="74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124200" y="5943600"/>
            <a:ext cx="46339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Checked Out From The SAFE Members Only Resource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Society of Aviation and Flight Educators –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www.safepilots.org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Do We Determine the Altitude Loss in a Steady Gliding Turn?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E47DCC-AF79-4871-9A5B-01B89BDEA73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186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Determining the Altitude Loss in a Steady Gliding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If we know 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Vertical speed of the aircraft (rate of descent) in feet/sec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Rate of turn of the aircraft in degrees/sec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Then the altitude loss per degree of turn is just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Altitude loss is just the altitude loss per degree of turn multiplied by the number of degrees the aircraft turns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447800" y="3505200"/>
          <a:ext cx="2933700" cy="544513"/>
        </p:xfrm>
        <a:graphic>
          <a:graphicData uri="http://schemas.openxmlformats.org/presentationml/2006/ole">
            <p:oleObj spid="_x0000_s3074" name="Equation" r:id="rId4" imgW="3213100" imgH="596900" progId="Equation.3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4572000" y="4191000"/>
            <a:ext cx="838200" cy="274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562600" y="3886200"/>
          <a:ext cx="3233738" cy="914400"/>
        </p:xfrm>
        <a:graphic>
          <a:graphicData uri="http://schemas.openxmlformats.org/presentationml/2006/ole">
            <p:oleObj spid="_x0000_s3075" name="Equation" r:id="rId5" imgW="1752600" imgH="482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600200" y="4419600"/>
          <a:ext cx="2400300" cy="266700"/>
        </p:xfrm>
        <a:graphic>
          <a:graphicData uri="http://schemas.openxmlformats.org/presentationml/2006/ole">
            <p:oleObj spid="_x0000_s3076" name="Equation" r:id="rId6" imgW="2400300" imgH="26670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752600" y="4953000"/>
          <a:ext cx="2209800" cy="609600"/>
        </p:xfrm>
        <a:graphic>
          <a:graphicData uri="http://schemas.openxmlformats.org/presentationml/2006/ole">
            <p:oleObj spid="_x0000_s3077" name="Equation" r:id="rId7" imgW="1726451" imgH="545863" progId="Equation.3">
              <p:embed/>
            </p:oleObj>
          </a:graphicData>
        </a:graphic>
      </p:graphicFrame>
      <p:sp>
        <p:nvSpPr>
          <p:cNvPr id="57353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9F4ACF-0459-4D19-9AD0-7A3EC53B47AE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1433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Altitude Loss During Gliding 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In segments 1 and 3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Altitude loss per degree of heading change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590800" y="2514600"/>
          <a:ext cx="2782888" cy="825500"/>
        </p:xfrm>
        <a:graphic>
          <a:graphicData uri="http://schemas.openxmlformats.org/presentationml/2006/ole">
            <p:oleObj spid="_x0000_s4098" name="Equation" r:id="rId3" imgW="2616200" imgH="825500" progId="Equation.3">
              <p:embed/>
            </p:oleObj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886200"/>
            <a:ext cx="3600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1  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= Aircraft Weight/Wing Area  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419600" y="4038600"/>
            <a:ext cx="6731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3886200"/>
            <a:ext cx="1595438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Wing Loading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14400" y="4495800"/>
            <a:ext cx="2513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F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= Density of the air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90600" y="502920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3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= Bank Angle Function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90600" y="5562600"/>
            <a:ext cx="170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4     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= C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L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L/D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US" altLang="en-US" sz="1800" baseline="-250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514600" y="57150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00400" y="5562600"/>
            <a:ext cx="2428875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Aircraft Aerodynamics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3810000" y="51816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352800" y="46482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91000" y="4495800"/>
            <a:ext cx="1762125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Density altitude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0" y="5029200"/>
            <a:ext cx="2416175" cy="36988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Controlled by the pilot</a:t>
            </a:r>
          </a:p>
        </p:txBody>
      </p:sp>
      <p:sp>
        <p:nvSpPr>
          <p:cNvPr id="58385" name="Slide Number Placeholder 2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672C5F-D208-4D62-B86D-A3F6F715CE19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51054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20000" y="4953000"/>
            <a:ext cx="120015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Slight L/D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Dependence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5715000" y="57150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8389" name="TextBox 27"/>
          <p:cNvSpPr txBox="1">
            <a:spLocks noChangeArrowheads="1"/>
          </p:cNvSpPr>
          <p:nvPr/>
        </p:nvSpPr>
        <p:spPr bwMode="auto">
          <a:xfrm>
            <a:off x="6477000" y="5715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72200" y="5562600"/>
            <a:ext cx="2416175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Controlled by the pilot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552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4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How Does Aircraft Weight (F</a:t>
            </a:r>
            <a:r>
              <a:rPr lang="en-US" altLang="en-US" sz="3600" baseline="-25000" smtClean="0">
                <a:ea typeface="ＭＳ Ｐゴシック" pitchFamily="34" charset="-128"/>
              </a:rPr>
              <a:t>1</a:t>
            </a:r>
            <a:r>
              <a:rPr lang="en-US" altLang="en-US" sz="3600" smtClean="0">
                <a:ea typeface="ＭＳ Ｐゴシック" pitchFamily="34" charset="-128"/>
              </a:rPr>
              <a:t>)</a:t>
            </a:r>
            <a:r>
              <a:rPr lang="en-US" altLang="en-US" sz="3600" baseline="-25000" smtClean="0">
                <a:ea typeface="ＭＳ Ｐゴシック" pitchFamily="34" charset="-128"/>
              </a:rPr>
              <a:t>  </a:t>
            </a:r>
            <a:r>
              <a:rPr lang="en-US" altLang="en-US" sz="3600" smtClean="0">
                <a:ea typeface="ＭＳ Ｐゴシック" pitchFamily="34" charset="-128"/>
              </a:rPr>
              <a:t> Effect the Altitude Loss in a Turn-back Maneuver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0AA357-7AD0-43DD-BEE1-57449A04FD43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9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Weight Effect on Altitude Loss in Turn-back Maneuver (F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1773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Percent Below Gross Weight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Percent Reduction in Altitude Loss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0442" name="TextBox 3"/>
          <p:cNvSpPr txBox="1">
            <a:spLocks noChangeArrowheads="1"/>
          </p:cNvSpPr>
          <p:nvPr/>
        </p:nvSpPr>
        <p:spPr bwMode="auto">
          <a:xfrm>
            <a:off x="838200" y="5715000"/>
            <a:ext cx="7635875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Predicated on appropriate reduction of airspeeds with reduction in weight </a:t>
            </a:r>
          </a:p>
        </p:txBody>
      </p:sp>
      <p:sp>
        <p:nvSpPr>
          <p:cNvPr id="6044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E4B8BE-67C3-4302-A893-F8C2CB5E261F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356353" name="Object 2"/>
          <p:cNvGraphicFramePr>
            <a:graphicFrameLocks noChangeAspect="1"/>
          </p:cNvGraphicFramePr>
          <p:nvPr/>
        </p:nvGraphicFramePr>
        <p:xfrm>
          <a:off x="3124200" y="4114800"/>
          <a:ext cx="2782888" cy="825500"/>
        </p:xfrm>
        <a:graphic>
          <a:graphicData uri="http://schemas.openxmlformats.org/presentationml/2006/ole">
            <p:oleObj spid="_x0000_s5122" name="Equation" r:id="rId3" imgW="2616200" imgH="825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362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Airspeed Variation with Reduction in Weight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1773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Percent Below Gross Weight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Percent Reduction in Airspeed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10.5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5334000"/>
            <a:ext cx="7750175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Rule of thumb: Reduce airspeed by ½ the percentage below gross weight </a:t>
            </a:r>
          </a:p>
        </p:txBody>
      </p:sp>
      <p:sp>
        <p:nvSpPr>
          <p:cNvPr id="61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048064-15C3-4994-81C6-72AF7B8E7B9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63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3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18288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How Does Density Altitude (F</a:t>
            </a:r>
            <a:r>
              <a:rPr lang="en-US" altLang="en-US" sz="3600" baseline="-25000" smtClean="0">
                <a:ea typeface="ＭＳ Ｐゴシック" pitchFamily="34" charset="-128"/>
              </a:rPr>
              <a:t>2</a:t>
            </a:r>
            <a:r>
              <a:rPr lang="en-US" altLang="en-US" sz="3600" smtClean="0">
                <a:ea typeface="ＭＳ Ｐゴシック" pitchFamily="34" charset="-128"/>
              </a:rPr>
              <a:t>) Effect the Altitude Loss in the Turn-back Maneuver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1FB3E0-1671-4FCB-B3FF-429649447C45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8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Density Altitude Effect on Altitude Loss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in the Turn-back Maneuver (F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014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3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Density Altitude (feet)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Percent Increase in Altitude Loss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Sea Level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35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43CA55-91E3-458E-AE2B-A0528140C4B6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6324600"/>
            <a:ext cx="3797300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Pressure Altitude and Temperature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334000" y="6400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3600" y="6324600"/>
            <a:ext cx="1774825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Density Altitude</a:t>
            </a:r>
          </a:p>
        </p:txBody>
      </p:sp>
      <p:graphicFrame>
        <p:nvGraphicFramePr>
          <p:cNvPr id="353281" name="Object 2"/>
          <p:cNvGraphicFramePr>
            <a:graphicFrameLocks noChangeAspect="1"/>
          </p:cNvGraphicFramePr>
          <p:nvPr/>
        </p:nvGraphicFramePr>
        <p:xfrm>
          <a:off x="457200" y="5410200"/>
          <a:ext cx="2782888" cy="825500"/>
        </p:xfrm>
        <a:graphic>
          <a:graphicData uri="http://schemas.openxmlformats.org/presentationml/2006/ole">
            <p:oleObj spid="_x0000_s6146" name="Equation" r:id="rId4" imgW="2616200" imgH="825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540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4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900" smtClean="0">
                <a:latin typeface="Arial" charset="0"/>
                <a:ea typeface="ＭＳ Ｐゴシック" pitchFamily="34" charset="-128"/>
                <a:cs typeface="Arial" charset="0"/>
              </a:rPr>
              <a:t>How Does Aircraft Aerodynamics (F</a:t>
            </a:r>
            <a:r>
              <a:rPr lang="en-US" altLang="en-US" sz="2900" baseline="-25000" smtClean="0">
                <a:latin typeface="Arial" charset="0"/>
                <a:ea typeface="ＭＳ Ｐゴシック" pitchFamily="34" charset="-128"/>
                <a:cs typeface="Arial" charset="0"/>
              </a:rPr>
              <a:t>4</a:t>
            </a:r>
            <a:r>
              <a:rPr lang="en-US" altLang="en-US" sz="2900" smtClean="0">
                <a:latin typeface="Arial" charset="0"/>
                <a:ea typeface="ＭＳ Ｐゴシック" pitchFamily="34" charset="-128"/>
                <a:cs typeface="Arial" charset="0"/>
              </a:rPr>
              <a:t>) Effect the Altitude Loss in the Turn-back Maneuver?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BF63AF-F52C-4C39-BBBA-FA0B1153CF3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1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Aerodynamic Function – F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4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for a C-172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9B27C2-D865-4EF7-9A60-5D258A6E3DC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74433" name="Object 2"/>
          <p:cNvGraphicFramePr>
            <a:graphicFrameLocks noChangeAspect="1"/>
          </p:cNvGraphicFramePr>
          <p:nvPr/>
        </p:nvGraphicFramePr>
        <p:xfrm>
          <a:off x="304800" y="5867400"/>
          <a:ext cx="2782888" cy="825500"/>
        </p:xfrm>
        <a:graphic>
          <a:graphicData uri="http://schemas.openxmlformats.org/presentationml/2006/ole">
            <p:oleObj spid="_x0000_s7170" name="Equation" r:id="rId4" imgW="2616200" imgH="825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248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Aircraft in a Steady Gliding Turn 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3C242A-F808-4C60-B6D5-4C1C1E974FDD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85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Aerodynamic Function – F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4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Plot of C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L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L/D shows that it is a maximum at the accelerated stall speed of the aircraft (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for all aircraft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Need to select a margin of safety in the speed for the turn-back maneuver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Select a speed of 10 percent above the accelerated stall speed corresponding to whatever bank angle will be used for the turn </a:t>
            </a:r>
          </a:p>
          <a:p>
            <a:pPr lvl="3"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Operating at this angle-of-attack only gives up 11% additional altitude loss per degree of turn as compared to operating at the accelerated stall speed</a:t>
            </a:r>
          </a:p>
          <a:p>
            <a:pPr lvl="3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3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C4E1D2-DFDB-47C4-AD2B-08947152DFE8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3662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Variation of C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L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*L/D versus C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L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for C-172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172200" y="3733800"/>
            <a:ext cx="3810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6E6FE1-1748-4FB8-A150-504380A74CDC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4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4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772400" cy="184785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How Does Bank Angle (F</a:t>
            </a:r>
            <a:r>
              <a:rPr lang="en-US" altLang="en-US" sz="3600" baseline="-25000" smtClean="0">
                <a:ea typeface="ＭＳ Ｐゴシック" pitchFamily="34" charset="-128"/>
              </a:rPr>
              <a:t>3</a:t>
            </a:r>
            <a:r>
              <a:rPr lang="en-US" altLang="en-US" sz="3600" smtClean="0">
                <a:ea typeface="ＭＳ Ｐゴシック" pitchFamily="34" charset="-128"/>
              </a:rPr>
              <a:t>) Affect the Altitude Loss in the Turn-back Maneuver?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638241-B782-48F7-8054-6B5E1B0FA17A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94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3D59C9-889B-47E5-A0F7-80CA2256BCF3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6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Bank Angle Function F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3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for C-172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38600" y="6096000"/>
            <a:ext cx="1558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Bank Angle (deg)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505200"/>
            <a:ext cx="395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sz="1400" baseline="-25000">
                <a:solidFill>
                  <a:prstClr val="black"/>
                </a:solidFill>
                <a:latin typeface="Arial" charset="0"/>
                <a:cs typeface="Arial" charset="0"/>
              </a:rPr>
              <a:t>3 </a:t>
            </a:r>
            <a:endParaRPr lang="en-US" altLang="en-US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38600" y="4267200"/>
            <a:ext cx="1447800" cy="5238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sz="1400" baseline="-25000">
                <a:solidFill>
                  <a:prstClr val="black"/>
                </a:solidFill>
                <a:latin typeface="Arial" charset="0"/>
                <a:cs typeface="Arial" charset="0"/>
              </a:rPr>
              <a:t>3  </a:t>
            </a: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is minimum at 45.4 deg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305300" y="5219700"/>
            <a:ext cx="838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2385" name="Object 2"/>
          <p:cNvGraphicFramePr>
            <a:graphicFrameLocks noChangeAspect="1"/>
          </p:cNvGraphicFramePr>
          <p:nvPr/>
        </p:nvGraphicFramePr>
        <p:xfrm>
          <a:off x="3124200" y="1905000"/>
          <a:ext cx="2782888" cy="825500"/>
        </p:xfrm>
        <a:graphic>
          <a:graphicData uri="http://schemas.openxmlformats.org/presentationml/2006/ole">
            <p:oleObj spid="_x0000_s8194" name="Equation" r:id="rId4" imgW="2616200" imgH="8255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23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Can We Minimize the Altitude Loss in Segment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The term which is a function of bank angle will minimize the altitude loss in segment 1 if the bank angle is between 45 and 46 degrees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Depends on the value of L/D 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45 degrees at very large values of L/D 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Load factor at 45 deg bank is 1.41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We satisfy the previous turn-back guideline of 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“Do not bend the aircraft”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C-172 airspeed would be 65KIAS</a:t>
            </a: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D53A7C-4A85-4F84-B6EF-D5FD0DEFD307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5913" y="5559425"/>
            <a:ext cx="8504237" cy="6477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Advantage of 65 KIAS in a C-172  is that it is the same airspeed used for the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 wings-level glide speed at gross weight (i.e. entire turn-back maneuver flown at 65 KIAS)</a:t>
            </a: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9477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17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E37C90-B2A9-46B9-B961-0C8447FF21A8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2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27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833708-6531-42B6-AFB1-2F7DD6DBA9F8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61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37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C966CA-B86E-46C8-87DE-F4AAAD0CD95F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9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48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6FAB4D-66E7-44B1-8BAA-CFF64B740965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9.3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18.8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58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1D93CE1-1CC9-4BEA-A570-B8A3CF517051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23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Force Balance During a Steady Gliding Turn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219200"/>
            <a:ext cx="4419600" cy="5410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 is the bank angle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Vertical lift component = Component of Weight perpendicular to flight path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Horizontal Component of Lift = Centrifugal force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Radius of turn -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Rate of turn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lvl="1" eaLnBrk="1" hangingPunct="1"/>
            <a:endParaRPr lang="en-US" altLang="en-US" sz="18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6146" name="Picture 2" descr="F:\flying\faast_seminars\turn-back_maneuver\scan00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533400" y="1981200"/>
            <a:ext cx="3962400" cy="3703638"/>
          </a:xfr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2895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itchFamily="34" charset="0"/>
                <a:sym typeface="Mathematica1" pitchFamily="2" charset="2"/>
              </a:rPr>
              <a:t></a:t>
            </a:r>
            <a:endParaRPr lang="en-US" altLang="en-US" sz="18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2057400" y="2895600"/>
            <a:ext cx="533400" cy="228600"/>
          </a:xfrm>
          <a:prstGeom prst="arc">
            <a:avLst>
              <a:gd name="adj1" fmla="val 11401777"/>
              <a:gd name="adj2" fmla="val 210189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565900" y="4191000"/>
          <a:ext cx="2030413" cy="609600"/>
        </p:xfrm>
        <a:graphic>
          <a:graphicData uri="http://schemas.openxmlformats.org/presentationml/2006/ole">
            <p:oleObj spid="_x0000_s1026" name="Equation" r:id="rId4" imgW="1371600" imgH="49530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553200" y="5486400"/>
          <a:ext cx="685800" cy="444500"/>
        </p:xfrm>
        <a:graphic>
          <a:graphicData uri="http://schemas.openxmlformats.org/presentationml/2006/ole">
            <p:oleObj spid="_x0000_s1027" name="Equation" r:id="rId5" imgW="507780" imgH="444307" progId="Equation.3">
              <p:embed/>
            </p:oleObj>
          </a:graphicData>
        </a:graphic>
      </p:graphicFrame>
      <p:sp>
        <p:nvSpPr>
          <p:cNvPr id="491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7D2E6B-5BDD-414E-8330-84A08BEFBFB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9162" name="TextBox 12"/>
          <p:cNvSpPr txBox="1">
            <a:spLocks noChangeArrowheads="1"/>
          </p:cNvSpPr>
          <p:nvPr/>
        </p:nvSpPr>
        <p:spPr bwMode="auto">
          <a:xfrm>
            <a:off x="8686800" y="6477000"/>
            <a:ext cx="455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Q*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331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9.3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18.8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31.0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68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AE5D07-FC36-4739-9CCA-867237B767BC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82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9.3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18.8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31.0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1088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2985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78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7EE0EC-59AE-4435-9DEB-421B8D3781C0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71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9.3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18.8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31.0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1088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2985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1.54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0.99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89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307DA4-F246-4B3B-A590-04155E2597DE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04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Comparison of Flight Characteristics for a 20, 45, and 70 Degree Bank Angle Turn-back Maneuver for C-172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8511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600200"/>
                <a:gridCol w="2209800"/>
              </a:tblGrid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Parameter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 deg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Load Factor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2.92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1.1 * V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AS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(Kts)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65.0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91.5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Turn Radius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384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285.4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Glide Path Angle (deg)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9.3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18.8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Turn (deg/sec)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16.5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31.0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Rate of Descent (ft/min)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1088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2985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  <a:r>
                        <a:rPr kumimoji="0" lang="en-US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1.54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0.99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1.47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Altitude loss ( ft/deg)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1.68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1.08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1.60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99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059F51-0556-4CFF-9D0D-60B97A62D0B4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9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Bank Angle Limitation in Segment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Without power the aircraft cannot accelerate to higher speed to achieve the increased bank angle necessary to reduce the turn radius without a critical loss in altitude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Need to fly at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in segment 3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3 bank angle is limited to insure the aircraft does not stall at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Maximum bank angle in segment 3 corresponds to the load factor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02CFCC-384E-4D00-B97C-2226DDDA139C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124200" y="5638800"/>
          <a:ext cx="1912938" cy="774700"/>
        </p:xfrm>
        <a:graphic>
          <a:graphicData uri="http://schemas.openxmlformats.org/presentationml/2006/ole">
            <p:oleObj spid="_x0000_s9218" name="Equation" r:id="rId3" imgW="1536700" imgH="62230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5105400" y="594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7400" y="5638800"/>
            <a:ext cx="2492375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Includes the 1.1 safety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charset="0"/>
                <a:cs typeface="Arial" charset="0"/>
              </a:rPr>
              <a:t>Factor on V</a:t>
            </a:r>
            <a:r>
              <a:rPr lang="en-US" altLang="en-US" sz="1800" baseline="-25000">
                <a:solidFill>
                  <a:prstClr val="black"/>
                </a:solidFill>
                <a:latin typeface="Arial" charset="0"/>
                <a:cs typeface="Arial" charset="0"/>
              </a:rPr>
              <a:t>AS</a:t>
            </a: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253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3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2860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itchFamily="34" charset="-128"/>
              </a:rPr>
              <a:t>How Do We Create a Chart of Altitude Loss Versus Distance from the DER for a Turn-back Maneuver?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AB113D-4282-4A24-ADAB-6AB2268ACA62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24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Criteria Used to Create a Table of Altitude Loss Versus Distance from the 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Sum the altitude loss in each of the 3 segments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1: Initial turn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Bank angle – 45 degrees 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= 1.1 *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AS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(10 % above accelerated stall speed)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2: Wings-level glide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=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Max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L/D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3: Final turn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3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=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max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L/D</a:t>
            </a:r>
          </a:p>
          <a:p>
            <a:pPr lvl="2" eaLnBrk="1" hangingPunct="1">
              <a:buFont typeface="Arial" charset="0"/>
              <a:buNone/>
            </a:pPr>
            <a:endParaRPr lang="en-US" altLang="en-US" smtClean="0">
              <a:solidFill>
                <a:srgbClr val="00B05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4495800"/>
            <a:ext cx="2957513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800">
                <a:solidFill>
                  <a:prstClr val="black"/>
                </a:solidFill>
              </a:rPr>
              <a:t>  Bank angle – 15 degrees</a:t>
            </a:r>
          </a:p>
        </p:txBody>
      </p:sp>
      <p:sp>
        <p:nvSpPr>
          <p:cNvPr id="829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2842C8-5E2C-4246-B0DE-FA76B609F4AC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024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3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01000" cy="20574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C-172 Aircraft Selected to for the Turn-back Maneuver 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DA6D0C-21BC-45CB-BB0C-F31857310FD1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77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Flight Parameters for C-172 for the 3 Segments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(Gross Weight at Sea Level, No Wind)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2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Segment 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Bank angle – 45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Airspeed – 65 KIAS (10% above accelerated stall speed)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Radius of turn – 384 feet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Altitude loss – 1.08 ft/deg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Rate of descent -1088 ft/min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Segment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Bank angle – 0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Airspeed – 65 KIAS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Rate of descent – 723 ft/min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Segment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Bank angle – 15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Airspeed – 65 KIAS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Radius of turn – 1415 feet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Altitude loss – 2.8 ft/deg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Rate of descent – 746 ft/min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C6D5B3-5154-42D2-8411-7DB19D8A1E27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38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Total Altitude Loss for Turn-back Maneuver for C-172</a:t>
            </a:r>
            <a:b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(Gross Weight, Sea Level, No Wind)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1409700" y="4686300"/>
            <a:ext cx="1447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21" name="TextBox 6"/>
          <p:cNvSpPr txBox="1">
            <a:spLocks noChangeArrowheads="1"/>
          </p:cNvSpPr>
          <p:nvPr/>
        </p:nvSpPr>
        <p:spPr bwMode="auto">
          <a:xfrm>
            <a:off x="2514600" y="4572000"/>
            <a:ext cx="3416300" cy="307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Segment 3 </a:t>
            </a:r>
            <a:r>
              <a:rPr lang="en-US" altLang="en-US" sz="1400">
                <a:solidFill>
                  <a:prstClr val="black"/>
                </a:solidFill>
              </a:rPr>
              <a:t>Constraint - 15 deg bank angle</a:t>
            </a:r>
          </a:p>
        </p:txBody>
      </p:sp>
      <p:sp>
        <p:nvSpPr>
          <p:cNvPr id="8602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49CDA2-60E0-4844-903F-45A60D2BCD7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25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Parameters that Characterize a Steady Gliding 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Airspeed (V)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Turn radius (R)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Bank angle (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)</a:t>
            </a: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Flight path angle (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)</a:t>
            </a: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Angle-of-attack (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)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Rate of turn is not necessary since we have included both airspeed and turn radius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934B59-DC20-477C-A2BF-CCBB91D0BAA6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113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C-172 Runway Intercept Angle 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(No Wind Case)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US" altLang="en-US" sz="23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381000" y="3886200"/>
            <a:ext cx="3200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C4CB5B5-D23C-49B7-9AC1-08ABBAA9990D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7046" name="TextBox 6"/>
          <p:cNvSpPr txBox="1">
            <a:spLocks noChangeArrowheads="1"/>
          </p:cNvSpPr>
          <p:nvPr/>
        </p:nvSpPr>
        <p:spPr bwMode="auto">
          <a:xfrm>
            <a:off x="8763000" y="6477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0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Altitude Loss in Each Segment Versus Distance from DER for C-172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(Gross Weight, Sea Level, No Wind)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5105400" y="2667000"/>
            <a:ext cx="927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Segment 2</a:t>
            </a:r>
          </a:p>
        </p:txBody>
      </p:sp>
      <p:sp>
        <p:nvSpPr>
          <p:cNvPr id="880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E12822-FE1B-4B46-8FA3-47F8524EE7AF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104900" y="4533900"/>
            <a:ext cx="17526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71" name="TextBox 10"/>
          <p:cNvSpPr txBox="1">
            <a:spLocks noChangeArrowheads="1"/>
          </p:cNvSpPr>
          <p:nvPr/>
        </p:nvSpPr>
        <p:spPr bwMode="auto">
          <a:xfrm>
            <a:off x="1219200" y="2514600"/>
            <a:ext cx="914400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Region of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Impossible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Turn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219200" y="3733800"/>
            <a:ext cx="7620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8071" idx="2"/>
          </p:cNvCxnSpPr>
          <p:nvPr/>
        </p:nvCxnSpPr>
        <p:spPr>
          <a:xfrm rot="5400000">
            <a:off x="1313656" y="3371057"/>
            <a:ext cx="573087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678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Unusable Runway Length for 15 degree Bank in Segment 3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(Gross Weight, Sea Level, No Wind)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4D8D71-B91C-4C4A-A26F-94B64999BFF7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258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Risk Reduction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6C538D-45F7-4734-8BF8-59CB4D96CF15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07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Risk Reduction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Chart of altitude loss during the turn-back maneuver versus distance from DER does not provide useful information to the pilot prior to departure 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Pilot would need to monitor altitude versus distance from DER after take-off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Need to be able to make a determination prior to take-off if the turn-back maneuver falls in the envelope of the 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“Impossible-Turn-back” region”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Need a different type of chart for decision making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7BFA9F-1855-4FF2-8466-2550B5E88E0B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87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Do We Select the Variables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for the Turn-back Maneuver?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Three relationships exist between the 5 variables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Balance of forces along the flight path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Balances of forces perpendicular to the flight path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Balance of forces in the plane of the turn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Two of the variables can be chosen arbitrarily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As pilots we can easily observe two of the 5 variables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7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1700" smtClean="0">
                <a:latin typeface="Arial" charset="0"/>
                <a:ea typeface="ＭＳ Ｐゴシック" pitchFamily="34" charset="-128"/>
                <a:cs typeface="Arial" charset="0"/>
              </a:rPr>
              <a:t>Bank angle (attitude indicator)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7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1700" smtClean="0">
                <a:latin typeface="Arial" charset="0"/>
                <a:ea typeface="ＭＳ Ｐゴシック" pitchFamily="34" charset="-128"/>
                <a:cs typeface="Arial" charset="0"/>
              </a:rPr>
              <a:t>Airspeed (airspeed indicator)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7F5882-94A6-4672-A55E-B28BD3A2C64C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866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What is the Second Myth of Gliding Flight?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While the aircraft is in a gliding turn what bank angle should be utilized to minimize the altitude loss?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Shallow- less than 25 degrees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Medium- between 25-35 degrees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Steep- greater than 35 degrees 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Is there a limit on how large a bank angle you would use?</a:t>
            </a: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Answer- There is one bank angle that will minimize the altitude loss in the gliding turn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It is between 45 and 46 degrees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BCFCCC-1E1C-40F7-B771-756B9A364A29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5715000"/>
            <a:ext cx="676275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You Will See Why in the Discussion that Follows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81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What is Glide Path Angle in a Turn?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General expression for the glide path angle can be obtained by looking at the balance of forces 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Along flight path</a:t>
            </a: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Perpendicular to flight path</a:t>
            </a: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11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1100" smtClean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960438" y="3557588"/>
          <a:ext cx="2447925" cy="935037"/>
        </p:xfrm>
        <a:graphic>
          <a:graphicData uri="http://schemas.openxmlformats.org/presentationml/2006/ole">
            <p:oleObj spid="_x0000_s2050" name="Equation" r:id="rId3" imgW="7315200" imgH="2794000" progId="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524000" y="5257800"/>
          <a:ext cx="1216025" cy="685800"/>
        </p:xfrm>
        <a:graphic>
          <a:graphicData uri="http://schemas.openxmlformats.org/presentationml/2006/ole">
            <p:oleObj spid="_x0000_s2051" name="Equation" r:id="rId4" imgW="990600" imgH="558800" progId="Equation.3">
              <p:embed/>
            </p:oleObj>
          </a:graphicData>
        </a:graphic>
      </p:graphicFrame>
      <p:sp>
        <p:nvSpPr>
          <p:cNvPr id="532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26FBD1-F1A8-4F7A-868F-428952E37BD4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038600" y="4191000"/>
          <a:ext cx="3200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2895600" y="5410200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7620000" y="4876800"/>
          <a:ext cx="1384300" cy="330200"/>
        </p:xfrm>
        <a:graphic>
          <a:graphicData uri="http://schemas.openxmlformats.org/presentationml/2006/ole">
            <p:oleObj spid="_x0000_s2052" name="Equation" r:id="rId6" imgW="1384300" imgH="330200" progId="Equation.3">
              <p:embed/>
            </p:oleObj>
          </a:graphicData>
        </a:graphic>
      </p:graphicFrame>
      <p:sp>
        <p:nvSpPr>
          <p:cNvPr id="15" name="Down Arrow 14"/>
          <p:cNvSpPr/>
          <p:nvPr/>
        </p:nvSpPr>
        <p:spPr>
          <a:xfrm>
            <a:off x="2133600" y="4419600"/>
            <a:ext cx="198438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086600" y="5029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7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Do We Determine the Altitude Loss in the Turn-back Maneuver?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8527B0-609A-422F-B3CD-9D246FF41441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9364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Determining the Altitude Loss in the Turn-back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Determine the altitude loss in each of the three segments of the turn-back maneuver and add them up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1: Initial Gliding turn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2 : Wings-level glide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3: Final Gliding turn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59DE4A-EFD1-44D3-A215-8882CBDD901D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4787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2427</Words>
  <Application>Microsoft Office PowerPoint</Application>
  <PresentationFormat>On-screen Show (4:3)</PresentationFormat>
  <Paragraphs>585</Paragraphs>
  <Slides>44</Slides>
  <Notes>15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Custom Design</vt:lpstr>
      <vt:lpstr>1_Office Theme</vt:lpstr>
      <vt:lpstr>Equation</vt:lpstr>
      <vt:lpstr>“Single-Engine Failure After Takeoff: The Anatomy of a Turn-back Maneuver” Part 2</vt:lpstr>
      <vt:lpstr>Aircraft in a Steady Gliding Turn </vt:lpstr>
      <vt:lpstr>Force Balance During a Steady Gliding Turn </vt:lpstr>
      <vt:lpstr>Parameters that Characterize a Steady Gliding Turn</vt:lpstr>
      <vt:lpstr>How Do We Select the Variables  for the Turn-back Maneuver? </vt:lpstr>
      <vt:lpstr>What is the Second Myth of Gliding Flight?</vt:lpstr>
      <vt:lpstr>What is Glide Path Angle in a Turn?</vt:lpstr>
      <vt:lpstr>How Do We Determine the Altitude Loss in the Turn-back Maneuver?</vt:lpstr>
      <vt:lpstr> Determining the Altitude Loss in the Turn-back Maneuver</vt:lpstr>
      <vt:lpstr>How Do We Determine the Altitude Loss in a Steady Gliding Turn?</vt:lpstr>
      <vt:lpstr> Determining the Altitude Loss in a Steady Gliding Turn</vt:lpstr>
      <vt:lpstr>Altitude Loss During Gliding Turns</vt:lpstr>
      <vt:lpstr>How Does Aircraft Weight (F1)   Effect the Altitude Loss in a Turn-back Maneuver</vt:lpstr>
      <vt:lpstr>Weight Effect on Altitude Loss in Turn-back Maneuver (F1)</vt:lpstr>
      <vt:lpstr>Airspeed Variation with Reduction in Weight</vt:lpstr>
      <vt:lpstr>How Does Density Altitude (F2) Effect the Altitude Loss in the Turn-back Maneuver</vt:lpstr>
      <vt:lpstr>Density Altitude Effect on Altitude Loss  in the Turn-back Maneuver (F2)</vt:lpstr>
      <vt:lpstr>How Does Aircraft Aerodynamics (F4) Effect the Altitude Loss in the Turn-back Maneuver?</vt:lpstr>
      <vt:lpstr>Aerodynamic Function – F4  for a C-172</vt:lpstr>
      <vt:lpstr>Aerodynamic Function – F4 (Cont.)</vt:lpstr>
      <vt:lpstr>Variation of CL*L/D versus CL  for C-172</vt:lpstr>
      <vt:lpstr>How Does Bank Angle (F3) Affect the Altitude Loss in the Turn-back Maneuver?</vt:lpstr>
      <vt:lpstr>Bank Angle Function F3  for C-172  </vt:lpstr>
      <vt:lpstr>How Can We Minimize the Altitude Loss in Segment 1?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Comparison of Flight Characteristics for a 20, 45, and 70 Degree Bank Angle Turn-back Maneuver for C-172</vt:lpstr>
      <vt:lpstr>Bank Angle Limitation in Segment 3</vt:lpstr>
      <vt:lpstr>How Do We Create a Chart of Altitude Loss Versus Distance from the DER for a Turn-back Maneuver?</vt:lpstr>
      <vt:lpstr>Criteria Used to Create a Table of Altitude Loss Versus Distance from the DER</vt:lpstr>
      <vt:lpstr>C-172 Aircraft Selected to for the Turn-back Maneuver </vt:lpstr>
      <vt:lpstr>Flight Parameters for C-172 for the 3 Segments  (Gross Weight at Sea Level, No Wind)</vt:lpstr>
      <vt:lpstr>Total Altitude Loss for Turn-back Maneuver for C-172 (Gross Weight, Sea Level, No Wind)</vt:lpstr>
      <vt:lpstr>C-172 Runway Intercept Angle  (No Wind Case) </vt:lpstr>
      <vt:lpstr>Altitude Loss in Each Segment Versus Distance from DER for C-172 (Gross Weight, Sea Level, No Wind)</vt:lpstr>
      <vt:lpstr>Unusable Runway Length for 15 degree Bank in Segment 3 (Gross Weight, Sea Level, No Wind)</vt:lpstr>
      <vt:lpstr>Risk Reduction</vt:lpstr>
      <vt:lpstr>Risk Reduction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“Single-Engine Failure After Takeoff: The Anatomy of a Turn-back Maneuver” Part 2</dc:title>
  <dc:creator>glattl</dc:creator>
  <cp:lastModifiedBy>Mac User</cp:lastModifiedBy>
  <cp:revision>1</cp:revision>
  <dcterms:created xsi:type="dcterms:W3CDTF">2014-02-10T23:59:11Z</dcterms:created>
  <dcterms:modified xsi:type="dcterms:W3CDTF">2014-02-11T00:00:10Z</dcterms:modified>
</cp:coreProperties>
</file>