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embeddings/Microsoft_Equation13.bin" ContentType="application/vnd.openxmlformats-officedocument.oleObject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charts/chart4.xml" ContentType="application/vnd.openxmlformats-officedocument.drawingml.chart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embeddings/Microsoft_Equation17.bin" ContentType="application/vnd.openxmlformats-officedocument.oleObject"/>
  <Override PartName="/ppt/theme/themeOverride4.xml" ContentType="application/vnd.openxmlformats-officedocument.themeOverr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embeddings/Microsoft_Equation14.bin" ContentType="application/vnd.openxmlformats-officedocument.oleObject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embeddings/Microsoft_Equation18.bin" ContentType="application/vnd.openxmlformats-officedocument.oleObject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embeddings/Microsoft_Equation11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Override2.xml" ContentType="application/vnd.openxmlformats-officedocument.themeOverride+xml"/>
  <Override PartName="/ppt/embeddings/Microsoft_Equation15.bin" ContentType="application/vnd.openxmlformats-officedocument.oleObject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16.xml" ContentType="application/vnd.openxmlformats-officedocument.presentationml.slideLayout+xml"/>
  <Override PartName="/ppt/embeddings/Microsoft_Equation19.bin" ContentType="application/vnd.openxmlformats-officedocument.oleObject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embeddings/Microsoft_Equation12.bin" ContentType="application/vnd.openxmlformats-officedocument.oleObject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slides/slide10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3.xml" ContentType="application/vnd.openxmlformats-officedocument.presentationml.slideLayout+xml"/>
  <Override PartName="/ppt/theme/themeOverride3.xml" ContentType="application/vnd.openxmlformats-officedocument.themeOverride+xml"/>
  <Override PartName="/ppt/embeddings/Microsoft_Equation16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  <p:sldMasterId r:id="rId2"/>
  </p:sldMasterIdLst>
  <p:notesMasterIdLst>
    <p:notesMasterId r:id="rId47"/>
  </p:notesMasterIdLst>
  <p:sldIdLst>
    <p:sldId id="30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F:\flying\faast_seminars\turn-back_maneuver\book_4_11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F:\flying\faast_seminars\turn-back_maneuver\book_4_11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F:\flying\faast_seminars\turn-back_maneuver\book_4_11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C:\Users\glattl\AppData\Roaming\Microsoft\Excel\book_4_10a%20(version%202).xlsb" TargetMode="External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Sheet3!$C$1</c:f>
              <c:strCache>
                <c:ptCount val="1"/>
                <c:pt idx="0">
                  <c:v>PSI (deg)</c:v>
                </c:pt>
              </c:strCache>
            </c:strRef>
          </c:tx>
          <c:marker>
            <c:symbol val="none"/>
          </c:marker>
          <c:xVal>
            <c:numRef>
              <c:f>Sheet3!$B$2:$B$16</c:f>
              <c:numCache>
                <c:formatCode>General</c:formatCode>
                <c:ptCount val="15"/>
                <c:pt idx="0">
                  <c:v>1.0</c:v>
                </c:pt>
                <c:pt idx="1">
                  <c:v>1.300728407908428</c:v>
                </c:pt>
                <c:pt idx="2">
                  <c:v>1.95109261186264</c:v>
                </c:pt>
                <c:pt idx="3">
                  <c:v>2.601456815816857</c:v>
                </c:pt>
                <c:pt idx="4">
                  <c:v>3.902185223725278</c:v>
                </c:pt>
                <c:pt idx="5">
                  <c:v>5.202913631633715</c:v>
                </c:pt>
                <c:pt idx="6">
                  <c:v>6.50364203954218</c:v>
                </c:pt>
                <c:pt idx="7">
                  <c:v>7.804370447450569</c:v>
                </c:pt>
                <c:pt idx="8">
                  <c:v>9.105098855359006</c:v>
                </c:pt>
                <c:pt idx="9">
                  <c:v>10.40582726326745</c:v>
                </c:pt>
                <c:pt idx="10">
                  <c:v>11.70655567117586</c:v>
                </c:pt>
                <c:pt idx="11">
                  <c:v>13.00728407908435</c:v>
                </c:pt>
                <c:pt idx="12">
                  <c:v>14.30801248699271</c:v>
                </c:pt>
                <c:pt idx="13">
                  <c:v>15.60874089490115</c:v>
                </c:pt>
                <c:pt idx="14">
                  <c:v>16.90946930280957</c:v>
                </c:pt>
              </c:numCache>
            </c:numRef>
          </c:xVal>
          <c:yVal>
            <c:numRef>
              <c:f>Sheet3!$C$2:$C$16</c:f>
              <c:numCache>
                <c:formatCode>General</c:formatCode>
                <c:ptCount val="15"/>
                <c:pt idx="0">
                  <c:v>90.0</c:v>
                </c:pt>
                <c:pt idx="1">
                  <c:v>75.1</c:v>
                </c:pt>
                <c:pt idx="2">
                  <c:v>54.3</c:v>
                </c:pt>
                <c:pt idx="3">
                  <c:v>42.1</c:v>
                </c:pt>
                <c:pt idx="4">
                  <c:v>29.7</c:v>
                </c:pt>
                <c:pt idx="5">
                  <c:v>21.8</c:v>
                </c:pt>
                <c:pt idx="6">
                  <c:v>17.5</c:v>
                </c:pt>
                <c:pt idx="7">
                  <c:v>14.6</c:v>
                </c:pt>
                <c:pt idx="8">
                  <c:v>12.5</c:v>
                </c:pt>
                <c:pt idx="9">
                  <c:v>11.0</c:v>
                </c:pt>
                <c:pt idx="10">
                  <c:v>9.8</c:v>
                </c:pt>
                <c:pt idx="11">
                  <c:v>8.8</c:v>
                </c:pt>
                <c:pt idx="12">
                  <c:v>8.0</c:v>
                </c:pt>
                <c:pt idx="13">
                  <c:v>7.3</c:v>
                </c:pt>
                <c:pt idx="14">
                  <c:v>6.8</c:v>
                </c:pt>
              </c:numCache>
            </c:numRef>
          </c:yVal>
          <c:smooth val="1"/>
        </c:ser>
        <c:dLbls/>
        <c:axId val="532731144"/>
        <c:axId val="476558744"/>
      </c:scatterChart>
      <c:valAx>
        <c:axId val="532731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Distance from D/R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baseline="-250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crossAx val="476558744"/>
        <c:crosses val="autoZero"/>
        <c:crossBetween val="midCat"/>
        <c:majorUnit val="2.0"/>
      </c:valAx>
      <c:valAx>
        <c:axId val="476558744"/>
        <c:scaling>
          <c:orientation val="minMax"/>
          <c:max val="9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Intercept</a:t>
                </a:r>
                <a:r>
                  <a:rPr lang="en-US" baseline="0" dirty="0">
                    <a:latin typeface="Arial" pitchFamily="34" charset="0"/>
                    <a:cs typeface="Arial" pitchFamily="34" charset="0"/>
                  </a:rPr>
                  <a:t> Angle </a:t>
                </a:r>
                <a:r>
                  <a:rPr lang="en-US" baseline="0" dirty="0">
                    <a:latin typeface="Arial" pitchFamily="34" charset="0"/>
                    <a:cs typeface="Arial" pitchFamily="34" charset="0"/>
                    <a:sym typeface="Mathematica1"/>
                  </a:rPr>
                  <a:t> (deg)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crossAx val="532731144"/>
        <c:crosses val="autoZero"/>
        <c:crossBetween val="midCat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381196252907"/>
          <c:y val="0.0370913591100321"/>
          <c:w val="0.842274715660546"/>
          <c:h val="0.784038380179187"/>
        </c:manualLayout>
      </c:layout>
      <c:scatterChart>
        <c:scatterStyle val="smoothMarker"/>
        <c:ser>
          <c:idx val="0"/>
          <c:order val="0"/>
          <c:tx>
            <c:strRef>
              <c:f>Sheet3!$AG$1</c:f>
              <c:strCache>
                <c:ptCount val="1"/>
                <c:pt idx="0">
                  <c:v>(D/r0)min</c:v>
                </c:pt>
              </c:strCache>
            </c:strRef>
          </c:tx>
          <c:marker>
            <c:symbol val="none"/>
          </c:marker>
          <c:xVal>
            <c:numRef>
              <c:f>Sheet3!$AF$2:$AF$36</c:f>
              <c:numCache>
                <c:formatCode>General</c:formatCode>
                <c:ptCount val="35"/>
                <c:pt idx="0">
                  <c:v>1.0</c:v>
                </c:pt>
                <c:pt idx="1">
                  <c:v>1.1</c:v>
                </c:pt>
                <c:pt idx="2">
                  <c:v>1.25</c:v>
                </c:pt>
                <c:pt idx="3">
                  <c:v>1.5</c:v>
                </c:pt>
                <c:pt idx="4">
                  <c:v>1.75</c:v>
                </c:pt>
                <c:pt idx="5">
                  <c:v>2.0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3.0</c:v>
                </c:pt>
                <c:pt idx="10">
                  <c:v>3.25</c:v>
                </c:pt>
                <c:pt idx="11">
                  <c:v>3.5</c:v>
                </c:pt>
                <c:pt idx="12">
                  <c:v>3.75</c:v>
                </c:pt>
                <c:pt idx="13">
                  <c:v>4.0</c:v>
                </c:pt>
                <c:pt idx="14">
                  <c:v>4.25</c:v>
                </c:pt>
                <c:pt idx="15">
                  <c:v>4.5</c:v>
                </c:pt>
                <c:pt idx="16">
                  <c:v>4.75</c:v>
                </c:pt>
                <c:pt idx="17">
                  <c:v>5.0</c:v>
                </c:pt>
              </c:numCache>
            </c:numRef>
          </c:xVal>
          <c:yVal>
            <c:numRef>
              <c:f>Sheet3!$AG$2:$AG$36</c:f>
              <c:numCache>
                <c:formatCode>d\-mmm</c:formatCode>
                <c:ptCount val="35"/>
                <c:pt idx="0" formatCode="General">
                  <c:v>1.0</c:v>
                </c:pt>
                <c:pt idx="1">
                  <c:v>1.09</c:v>
                </c:pt>
                <c:pt idx="2" formatCode="General">
                  <c:v>1.190000000000006</c:v>
                </c:pt>
                <c:pt idx="3" formatCode="General">
                  <c:v>1.33</c:v>
                </c:pt>
                <c:pt idx="4" formatCode="General">
                  <c:v>1.44</c:v>
                </c:pt>
                <c:pt idx="5" formatCode="General">
                  <c:v>1.53</c:v>
                </c:pt>
                <c:pt idx="6" formatCode="General">
                  <c:v>1.61</c:v>
                </c:pt>
                <c:pt idx="7" formatCode="General">
                  <c:v>1.690000000000006</c:v>
                </c:pt>
                <c:pt idx="8" formatCode="General">
                  <c:v>1.75</c:v>
                </c:pt>
                <c:pt idx="9" formatCode="General">
                  <c:v>1.81</c:v>
                </c:pt>
                <c:pt idx="10" formatCode="General">
                  <c:v>1.87</c:v>
                </c:pt>
                <c:pt idx="11" formatCode="General">
                  <c:v>1.920000000000002</c:v>
                </c:pt>
                <c:pt idx="12" formatCode="General">
                  <c:v>1.970000000000006</c:v>
                </c:pt>
                <c:pt idx="13" formatCode="General">
                  <c:v>2.02</c:v>
                </c:pt>
                <c:pt idx="14" formatCode="General">
                  <c:v>2.06</c:v>
                </c:pt>
                <c:pt idx="15" formatCode="General">
                  <c:v>2.1</c:v>
                </c:pt>
                <c:pt idx="16" formatCode="General">
                  <c:v>2.14</c:v>
                </c:pt>
                <c:pt idx="17" formatCode="General">
                  <c:v>2.18</c:v>
                </c:pt>
              </c:numCache>
            </c:numRef>
          </c:yVal>
          <c:smooth val="1"/>
        </c:ser>
        <c:dLbls/>
        <c:axId val="580363880"/>
        <c:axId val="580210360"/>
      </c:scatterChart>
      <c:valAx>
        <c:axId val="580363880"/>
        <c:scaling>
          <c:orientation val="minMax"/>
          <c:max val="5.0"/>
          <c:min val="1.0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Turn Radius</a:t>
                </a:r>
                <a:r>
                  <a:rPr lang="en-US" sz="1200" baseline="0" dirty="0">
                    <a:latin typeface="Arial" pitchFamily="34" charset="0"/>
                    <a:cs typeface="Arial" pitchFamily="34" charset="0"/>
                  </a:rPr>
                  <a:t> Segment 3 / Turn Radius Segment 1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  <a:p>
                <a:pPr>
                  <a:defRPr sz="1200"/>
                </a:pPr>
                <a:endParaRPr lang="en-US" sz="1200" dirty="0"/>
              </a:p>
            </c:rich>
          </c:tx>
          <c:layout/>
        </c:title>
        <c:numFmt formatCode="General" sourceLinked="1"/>
        <c:tickLblPos val="nextTo"/>
        <c:crossAx val="580210360"/>
        <c:crosses val="autoZero"/>
        <c:crossBetween val="midCat"/>
        <c:majorUnit val="0.5"/>
      </c:valAx>
      <c:valAx>
        <c:axId val="580210360"/>
        <c:scaling>
          <c:orientation val="minMax"/>
          <c:max val="2.5"/>
          <c:min val="1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Minimum</a:t>
                </a:r>
                <a:r>
                  <a:rPr lang="en-US" sz="1200" baseline="0" dirty="0">
                    <a:latin typeface="Arial" pitchFamily="34" charset="0"/>
                    <a:cs typeface="Arial" pitchFamily="34" charset="0"/>
                  </a:rPr>
                  <a:t> Distance to </a:t>
                </a:r>
                <a:r>
                  <a:rPr lang="en-US" sz="1200" baseline="0" dirty="0" smtClean="0">
                    <a:latin typeface="Arial" pitchFamily="34" charset="0"/>
                    <a:cs typeface="Arial" pitchFamily="34" charset="0"/>
                  </a:rPr>
                  <a:t>Initiate a Turn-back </a:t>
                </a:r>
                <a:r>
                  <a:rPr lang="en-US" sz="1200" baseline="0" dirty="0">
                    <a:latin typeface="Arial" pitchFamily="34" charset="0"/>
                    <a:cs typeface="Arial" pitchFamily="34" charset="0"/>
                  </a:rPr>
                  <a:t>/Radius Segment 1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0323690094293769"/>
              <c:y val="0.0625513288553177"/>
            </c:manualLayout>
          </c:layout>
        </c:title>
        <c:numFmt formatCode="General" sourceLinked="1"/>
        <c:tickLblPos val="nextTo"/>
        <c:crossAx val="580363880"/>
        <c:crosses val="autoZero"/>
        <c:crossBetween val="midCat"/>
        <c:majorUnit val="0.25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Sheet8!$B$1</c:f>
              <c:strCache>
                <c:ptCount val="1"/>
                <c:pt idx="0">
                  <c:v>L/R3</c:v>
                </c:pt>
              </c:strCache>
            </c:strRef>
          </c:tx>
          <c:marker>
            <c:symbol val="none"/>
          </c:marker>
          <c:xVal>
            <c:numRef>
              <c:f>Sheet8!$A$2:$A$92</c:f>
              <c:numCache>
                <c:formatCode>General</c:formatCode>
                <c:ptCount val="9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</c:numCache>
            </c:numRef>
          </c:xVal>
          <c:yVal>
            <c:numRef>
              <c:f>Sheet8!$B$2:$B$92</c:f>
              <c:numCache>
                <c:formatCode>General</c:formatCode>
                <c:ptCount val="91"/>
                <c:pt idx="0">
                  <c:v>0.0</c:v>
                </c:pt>
                <c:pt idx="1">
                  <c:v>2.65808603302648E-6</c:v>
                </c:pt>
                <c:pt idx="2">
                  <c:v>2.12598304383205E-5</c:v>
                </c:pt>
                <c:pt idx="3">
                  <c:v>7.17246091170996E-5</c:v>
                </c:pt>
                <c:pt idx="4">
                  <c:v>0.000169923264092583</c:v>
                </c:pt>
                <c:pt idx="5">
                  <c:v>0.000331653914193</c:v>
                </c:pt>
                <c:pt idx="6">
                  <c:v>0.000572617858773808</c:v>
                </c:pt>
                <c:pt idx="7">
                  <c:v>0.000908395605313635</c:v>
                </c:pt>
                <c:pt idx="8">
                  <c:v>0.00135442305156585</c:v>
                </c:pt>
                <c:pt idx="9">
                  <c:v>0.00192596785275715</c:v>
                </c:pt>
                <c:pt idx="10">
                  <c:v>0.002638106004096</c:v>
                </c:pt>
                <c:pt idx="11">
                  <c:v>0.00350569866858879</c:v>
                </c:pt>
                <c:pt idx="12">
                  <c:v>0.00454336927985923</c:v>
                </c:pt>
                <c:pt idx="13">
                  <c:v>0.00576548094932628</c:v>
                </c:pt>
                <c:pt idx="14">
                  <c:v>0.00718611420672234</c:v>
                </c:pt>
                <c:pt idx="15">
                  <c:v>0.00881904510252075</c:v>
                </c:pt>
                <c:pt idx="16">
                  <c:v>0.0106777237003967</c:v>
                </c:pt>
                <c:pt idx="17">
                  <c:v>0.0127752529873633</c:v>
                </c:pt>
                <c:pt idx="18">
                  <c:v>0.0151243682287109</c:v>
                </c:pt>
                <c:pt idx="19">
                  <c:v>0.0177374167943275</c:v>
                </c:pt>
                <c:pt idx="20">
                  <c:v>0.0206263384823993</c:v>
                </c:pt>
                <c:pt idx="21">
                  <c:v>0.0238026463658712</c:v>
                </c:pt>
                <c:pt idx="22">
                  <c:v>0.0272774081864137</c:v>
                </c:pt>
                <c:pt idx="23">
                  <c:v>0.0310612283199482</c:v>
                </c:pt>
                <c:pt idx="24">
                  <c:v>0.0351642303371031</c:v>
                </c:pt>
                <c:pt idx="25">
                  <c:v>0.0395960401812104</c:v>
                </c:pt>
                <c:pt idx="26">
                  <c:v>0.0443657699857169</c:v>
                </c:pt>
                <c:pt idx="27">
                  <c:v>0.0494820025520731</c:v>
                </c:pt>
                <c:pt idx="28">
                  <c:v>0.0549527765083699</c:v>
                </c:pt>
                <c:pt idx="29">
                  <c:v>0.0607855721681241</c:v>
                </c:pt>
                <c:pt idx="30">
                  <c:v>0.0669872981077806</c:v>
                </c:pt>
                <c:pt idx="31">
                  <c:v>0.0735642784805907</c:v>
                </c:pt>
                <c:pt idx="32">
                  <c:v>0.0805222410836215</c:v>
                </c:pt>
                <c:pt idx="33">
                  <c:v>0.0878663061937272</c:v>
                </c:pt>
                <c:pt idx="34">
                  <c:v>0.0956009761873539</c:v>
                </c:pt>
                <c:pt idx="35">
                  <c:v>0.103730125958093</c:v>
                </c:pt>
                <c:pt idx="36">
                  <c:v>0.112256994144896</c:v>
                </c:pt>
                <c:pt idx="37">
                  <c:v>0.12118417518289</c:v>
                </c:pt>
                <c:pt idx="38">
                  <c:v>0.13051361218766</c:v>
                </c:pt>
                <c:pt idx="39">
                  <c:v>0.140246590682936</c:v>
                </c:pt>
                <c:pt idx="40">
                  <c:v>0.150383733180436</c:v>
                </c:pt>
                <c:pt idx="41">
                  <c:v>0.160924994619722</c:v>
                </c:pt>
                <c:pt idx="42">
                  <c:v>0.171869658674722</c:v>
                </c:pt>
                <c:pt idx="43">
                  <c:v>0.183216334932588</c:v>
                </c:pt>
                <c:pt idx="44">
                  <c:v>0.194962956949449</c:v>
                </c:pt>
                <c:pt idx="45">
                  <c:v>0.207106781186547</c:v>
                </c:pt>
                <c:pt idx="46">
                  <c:v>0.219644386829105</c:v>
                </c:pt>
                <c:pt idx="47">
                  <c:v>0.232571676489258</c:v>
                </c:pt>
                <c:pt idx="48">
                  <c:v>0.245883877793257</c:v>
                </c:pt>
                <c:pt idx="49">
                  <c:v>0.259575545851987</c:v>
                </c:pt>
                <c:pt idx="50">
                  <c:v>0.273640566612875</c:v>
                </c:pt>
                <c:pt idx="51">
                  <c:v>0.288072161090071</c:v>
                </c:pt>
                <c:pt idx="52">
                  <c:v>0.302862890468725</c:v>
                </c:pt>
                <c:pt idx="53">
                  <c:v>0.318004662078133</c:v>
                </c:pt>
                <c:pt idx="54">
                  <c:v>0.333488736227374</c:v>
                </c:pt>
                <c:pt idx="55">
                  <c:v>0.349305733896038</c:v>
                </c:pt>
                <c:pt idx="56">
                  <c:v>0.36544564527165</c:v>
                </c:pt>
                <c:pt idx="57">
                  <c:v>0.381897839124125</c:v>
                </c:pt>
                <c:pt idx="58">
                  <c:v>0.398651073006845</c:v>
                </c:pt>
                <c:pt idx="59">
                  <c:v>0.415693504272651</c:v>
                </c:pt>
                <c:pt idx="60">
                  <c:v>0.433012701892222</c:v>
                </c:pt>
                <c:pt idx="61">
                  <c:v>0.450595659061181</c:v>
                </c:pt>
                <c:pt idx="62">
                  <c:v>0.468428806581408</c:v>
                </c:pt>
                <c:pt idx="63">
                  <c:v>0.486498027000896</c:v>
                </c:pt>
                <c:pt idx="64">
                  <c:v>0.504788669495806</c:v>
                </c:pt>
                <c:pt idx="65">
                  <c:v>0.523285565477157</c:v>
                </c:pt>
                <c:pt idx="66">
                  <c:v>0.541973044903904</c:v>
                </c:pt>
                <c:pt idx="67">
                  <c:v>0.560834953283119</c:v>
                </c:pt>
                <c:pt idx="68">
                  <c:v>0.579854669337289</c:v>
                </c:pt>
                <c:pt idx="69">
                  <c:v>0.599015123317773</c:v>
                </c:pt>
                <c:pt idx="70">
                  <c:v>0.618298815942639</c:v>
                </c:pt>
                <c:pt idx="71">
                  <c:v>0.637687837936493</c:v>
                </c:pt>
                <c:pt idx="72">
                  <c:v>0.657163890148918</c:v>
                </c:pt>
                <c:pt idx="73">
                  <c:v>0.676708304227662</c:v>
                </c:pt>
                <c:pt idx="74">
                  <c:v>0.696302063821716</c:v>
                </c:pt>
                <c:pt idx="75">
                  <c:v>0.715925826289076</c:v>
                </c:pt>
                <c:pt idx="76">
                  <c:v>0.735559944883051</c:v>
                </c:pt>
                <c:pt idx="77">
                  <c:v>0.755184491390697</c:v>
                </c:pt>
                <c:pt idx="78">
                  <c:v>0.774779279195909</c:v>
                </c:pt>
                <c:pt idx="79">
                  <c:v>0.794323886739708</c:v>
                </c:pt>
                <c:pt idx="80">
                  <c:v>0.813797681349377</c:v>
                </c:pt>
                <c:pt idx="81">
                  <c:v>0.833179843407664</c:v>
                </c:pt>
                <c:pt idx="82">
                  <c:v>0.852449390833075</c:v>
                </c:pt>
                <c:pt idx="83">
                  <c:v>0.871585203841489</c:v>
                </c:pt>
                <c:pt idx="84">
                  <c:v>0.890566049959389</c:v>
                </c:pt>
                <c:pt idx="85">
                  <c:v>0.909370609258281</c:v>
                </c:pt>
                <c:pt idx="86">
                  <c:v>0.927977499779792</c:v>
                </c:pt>
                <c:pt idx="87">
                  <c:v>0.946365303120747</c:v>
                </c:pt>
                <c:pt idx="88">
                  <c:v>0.964512590147029</c:v>
                </c:pt>
                <c:pt idx="89">
                  <c:v>0.982397946805141</c:v>
                </c:pt>
                <c:pt idx="90">
                  <c:v>1.0</c:v>
                </c:pt>
              </c:numCache>
            </c:numRef>
          </c:yVal>
          <c:smooth val="1"/>
        </c:ser>
        <c:dLbls/>
        <c:axId val="580153672"/>
        <c:axId val="573220872"/>
      </c:scatterChart>
      <c:valAx>
        <c:axId val="580153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>
                    <a:latin typeface="Arial" pitchFamily="34" charset="0"/>
                    <a:cs typeface="Arial" pitchFamily="34" charset="0"/>
                  </a:rPr>
                  <a:t>Intercept</a:t>
                </a:r>
                <a:r>
                  <a:rPr lang="en-US" sz="1200" baseline="0" dirty="0">
                    <a:latin typeface="Arial" pitchFamily="34" charset="0"/>
                    <a:cs typeface="Arial" pitchFamily="34" charset="0"/>
                  </a:rPr>
                  <a:t> Angle (deg)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crossAx val="573220872"/>
        <c:crosses val="autoZero"/>
        <c:crossBetween val="midCat"/>
      </c:valAx>
      <c:valAx>
        <c:axId val="573220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US" sz="1200" dirty="0" smtClean="0">
                    <a:latin typeface="Arial" pitchFamily="34" charset="0"/>
                    <a:cs typeface="Arial" pitchFamily="34" charset="0"/>
                  </a:rPr>
                  <a:t>Unusable</a:t>
                </a:r>
                <a:r>
                  <a:rPr lang="en-US" sz="1200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aseline="0" dirty="0">
                    <a:latin typeface="Arial" pitchFamily="34" charset="0"/>
                    <a:cs typeface="Arial" pitchFamily="34" charset="0"/>
                  </a:rPr>
                  <a:t>Runway Length / R3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crossAx val="580153672"/>
        <c:crosses val="autoZero"/>
        <c:crossBetween val="midCat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0514244969378828"/>
          <c:y val="0.03199628454762"/>
          <c:w val="0.62461323584552"/>
          <c:h val="0.814251055574582"/>
        </c:manualLayout>
      </c:layout>
      <c:scatterChart>
        <c:scatterStyle val="smoothMarker"/>
        <c:ser>
          <c:idx val="0"/>
          <c:order val="0"/>
          <c:tx>
            <c:strRef>
              <c:f>Sheet4!$E$1</c:f>
              <c:strCache>
                <c:ptCount val="1"/>
                <c:pt idx="0">
                  <c:v>L/D_idle</c:v>
                </c:pt>
              </c:strCache>
            </c:strRef>
          </c:tx>
          <c:marker>
            <c:symbol val="none"/>
          </c:marker>
          <c:xVal>
            <c:numRef>
              <c:f>Sheet4!$D$2:$D$18</c:f>
              <c:numCache>
                <c:formatCode>General</c:formatCode>
                <c:ptCount val="17"/>
                <c:pt idx="0">
                  <c:v>-1.951219512195122</c:v>
                </c:pt>
                <c:pt idx="1">
                  <c:v>-0.731707317073178</c:v>
                </c:pt>
                <c:pt idx="2">
                  <c:v>0.487804878048783</c:v>
                </c:pt>
                <c:pt idx="3">
                  <c:v>1.707317073170732</c:v>
                </c:pt>
                <c:pt idx="4">
                  <c:v>2.926829268292684</c:v>
                </c:pt>
                <c:pt idx="5">
                  <c:v>4.14634146341468</c:v>
                </c:pt>
                <c:pt idx="6">
                  <c:v>5.365853658536546</c:v>
                </c:pt>
                <c:pt idx="7">
                  <c:v>6.585365853658535</c:v>
                </c:pt>
                <c:pt idx="8">
                  <c:v>7.804878048780463</c:v>
                </c:pt>
                <c:pt idx="9">
                  <c:v>9.024390243902431</c:v>
                </c:pt>
                <c:pt idx="10">
                  <c:v>10.2439024390244</c:v>
                </c:pt>
                <c:pt idx="11">
                  <c:v>11.46341463414645</c:v>
                </c:pt>
                <c:pt idx="12">
                  <c:v>12.68292682926837</c:v>
                </c:pt>
                <c:pt idx="13">
                  <c:v>13.90243902439033</c:v>
                </c:pt>
                <c:pt idx="14">
                  <c:v>15.1219512195122</c:v>
                </c:pt>
                <c:pt idx="15">
                  <c:v>16.58536585365854</c:v>
                </c:pt>
                <c:pt idx="16">
                  <c:v>19.02439024390244</c:v>
                </c:pt>
              </c:numCache>
            </c:numRef>
          </c:xVal>
          <c:yVal>
            <c:numRef>
              <c:f>Sheet4!$E$2:$E$18</c:f>
              <c:numCache>
                <c:formatCode>General</c:formatCode>
                <c:ptCount val="17"/>
                <c:pt idx="0">
                  <c:v>0.0</c:v>
                </c:pt>
                <c:pt idx="1">
                  <c:v>2.661698163428252</c:v>
                </c:pt>
                <c:pt idx="2">
                  <c:v>5.09164969450108</c:v>
                </c:pt>
                <c:pt idx="3">
                  <c:v>7.120816520294325</c:v>
                </c:pt>
                <c:pt idx="4">
                  <c:v>8.67302688638335</c:v>
                </c:pt>
                <c:pt idx="5">
                  <c:v>9.75609756097561</c:v>
                </c:pt>
                <c:pt idx="6">
                  <c:v>10.43115438108484</c:v>
                </c:pt>
                <c:pt idx="7">
                  <c:v>10.78084090559064</c:v>
                </c:pt>
                <c:pt idx="8">
                  <c:v>10.88731627653784</c:v>
                </c:pt>
                <c:pt idx="9">
                  <c:v>10.8212095707587</c:v>
                </c:pt>
                <c:pt idx="10">
                  <c:v>10.63829787234042</c:v>
                </c:pt>
                <c:pt idx="11">
                  <c:v>10.3802963102765</c:v>
                </c:pt>
                <c:pt idx="12">
                  <c:v>10.07725898555592</c:v>
                </c:pt>
                <c:pt idx="13">
                  <c:v>9.750243756093903</c:v>
                </c:pt>
                <c:pt idx="14">
                  <c:v>9.413663259817106</c:v>
                </c:pt>
                <c:pt idx="15">
                  <c:v>9.07715582450832</c:v>
                </c:pt>
                <c:pt idx="16">
                  <c:v>8.746993221080247</c:v>
                </c:pt>
              </c:numCache>
            </c:numRef>
          </c:yVal>
          <c:smooth val="1"/>
        </c:ser>
        <c:ser>
          <c:idx val="1"/>
          <c:order val="1"/>
          <c:tx>
            <c:v>L/D_prop_windmilling</c:v>
          </c:tx>
          <c:marker>
            <c:symbol val="none"/>
          </c:marker>
          <c:xVal>
            <c:numRef>
              <c:f>Sheet4!$M$2:$M$18</c:f>
              <c:numCache>
                <c:formatCode>General</c:formatCode>
                <c:ptCount val="17"/>
                <c:pt idx="0">
                  <c:v>-1.951219512195122</c:v>
                </c:pt>
                <c:pt idx="1">
                  <c:v>-0.731707317073178</c:v>
                </c:pt>
                <c:pt idx="2">
                  <c:v>0.487804878048783</c:v>
                </c:pt>
                <c:pt idx="3">
                  <c:v>1.707317073170732</c:v>
                </c:pt>
                <c:pt idx="4">
                  <c:v>2.926829268292684</c:v>
                </c:pt>
                <c:pt idx="5">
                  <c:v>4.14634146341468</c:v>
                </c:pt>
                <c:pt idx="6">
                  <c:v>5.365853658536546</c:v>
                </c:pt>
                <c:pt idx="7">
                  <c:v>6.585365853658535</c:v>
                </c:pt>
                <c:pt idx="8">
                  <c:v>7.804878048780463</c:v>
                </c:pt>
                <c:pt idx="9">
                  <c:v>9.024390243902431</c:v>
                </c:pt>
                <c:pt idx="10">
                  <c:v>10.2439024390244</c:v>
                </c:pt>
                <c:pt idx="11">
                  <c:v>11.46341463414645</c:v>
                </c:pt>
                <c:pt idx="12">
                  <c:v>12.68292682926837</c:v>
                </c:pt>
                <c:pt idx="13">
                  <c:v>13.90243902439033</c:v>
                </c:pt>
                <c:pt idx="14">
                  <c:v>15.1219512195122</c:v>
                </c:pt>
                <c:pt idx="15">
                  <c:v>16.58536585365854</c:v>
                </c:pt>
                <c:pt idx="16">
                  <c:v>19.02439024390244</c:v>
                </c:pt>
              </c:numCache>
            </c:numRef>
          </c:xVal>
          <c:yVal>
            <c:numRef>
              <c:f>Sheet4!$N$2:$N$18</c:f>
              <c:numCache>
                <c:formatCode>General</c:formatCode>
                <c:ptCount val="17"/>
                <c:pt idx="0">
                  <c:v>0.0</c:v>
                </c:pt>
                <c:pt idx="1">
                  <c:v>1.870207593042828</c:v>
                </c:pt>
                <c:pt idx="2">
                  <c:v>3.624501631025735</c:v>
                </c:pt>
                <c:pt idx="3">
                  <c:v>5.169739789763916</c:v>
                </c:pt>
                <c:pt idx="4">
                  <c:v>6.44953240890036</c:v>
                </c:pt>
                <c:pt idx="5">
                  <c:v>7.44601638123604</c:v>
                </c:pt>
                <c:pt idx="6">
                  <c:v>8.172160174339417</c:v>
                </c:pt>
                <c:pt idx="7">
                  <c:v>8.660150934059135</c:v>
                </c:pt>
                <c:pt idx="8">
                  <c:v>8.95054822107855</c:v>
                </c:pt>
                <c:pt idx="9">
                  <c:v>9.08448571716975</c:v>
                </c:pt>
                <c:pt idx="10">
                  <c:v>9.099181073703366</c:v>
                </c:pt>
                <c:pt idx="11">
                  <c:v>9.026011323541448</c:v>
                </c:pt>
                <c:pt idx="12">
                  <c:v>8.890205956438002</c:v>
                </c:pt>
                <c:pt idx="13">
                  <c:v>8.711385110232442</c:v>
                </c:pt>
                <c:pt idx="14">
                  <c:v>8.50443445510881</c:v>
                </c:pt>
                <c:pt idx="15">
                  <c:v>8.280430582390282</c:v>
                </c:pt>
                <c:pt idx="16">
                  <c:v>8.047480132783421</c:v>
                </c:pt>
              </c:numCache>
            </c:numRef>
          </c:yVal>
          <c:smooth val="1"/>
        </c:ser>
        <c:dLbls/>
        <c:axId val="573388632"/>
        <c:axId val="573505816"/>
      </c:scatterChart>
      <c:valAx>
        <c:axId val="573388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Angle-of-attack</a:t>
                </a:r>
              </a:p>
            </c:rich>
          </c:tx>
          <c:layout/>
        </c:title>
        <c:numFmt formatCode="General" sourceLinked="1"/>
        <c:tickLblPos val="nextTo"/>
        <c:crossAx val="573505816"/>
        <c:crosses val="autoZero"/>
        <c:crossBetween val="midCat"/>
        <c:majorUnit val="2.0"/>
      </c:valAx>
      <c:valAx>
        <c:axId val="573505816"/>
        <c:scaling>
          <c:orientation val="minMax"/>
          <c:max val="12.0"/>
          <c:min val="0.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latin typeface="+mn-lt"/>
                    <a:cs typeface="+mn-cs"/>
                  </a:rPr>
                  <a:t>L/D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0357142857142857"/>
              <c:y val="0.373045760584277"/>
            </c:manualLayout>
          </c:layout>
        </c:title>
        <c:numFmt formatCode="General" sourceLinked="1"/>
        <c:tickLblPos val="nextTo"/>
        <c:crossAx val="573388632"/>
        <c:crosses val="autoZero"/>
        <c:crossBetween val="midCat"/>
        <c:majorUnit val="1.0"/>
      </c:valAx>
    </c:plotArea>
    <c:legend>
      <c:legendPos val="r"/>
      <c:layout>
        <c:manualLayout>
          <c:xMode val="edge"/>
          <c:yMode val="edge"/>
          <c:x val="0.212547681539808"/>
          <c:y val="0.50256575230509"/>
          <c:w val="0.371295888013998"/>
          <c:h val="0.174874358096542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0.61333</cdr:x>
      <cdr:y>0.43774</cdr:y>
    </cdr:from>
    <cdr:to>
      <cdr:x>0.92</cdr:x>
      <cdr:y>0.55559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05200" y="1981200"/>
          <a:ext cx="1752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rial" pitchFamily="34" charset="0"/>
              <a:cs typeface="Arial" pitchFamily="34" charset="0"/>
            </a:rPr>
            <a:t>Stall angle-of-attack</a:t>
          </a:r>
          <a:endParaRPr lang="en-US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0.61333</cdr:x>
      <cdr:y>0.48825</cdr:y>
    </cdr:from>
    <cdr:to>
      <cdr:x>0.69333</cdr:x>
      <cdr:y>0.6061</cdr:y>
    </cdr:to>
    <cdr:sp macro="" textlink="">
      <cdr:nvSpPr>
        <cdr:cNvPr id="7" name="Straight Arrow Connector 6"/>
        <cdr:cNvSpPr/>
      </cdr:nvSpPr>
      <cdr:spPr>
        <a:xfrm xmlns:a="http://schemas.openxmlformats.org/drawingml/2006/main" rot="5400000">
          <a:off x="3467100" y="2247900"/>
          <a:ext cx="533400" cy="4572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3FBA8-5277-412B-972A-90D10A02355C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3BED7-DB5E-44BC-84DC-360454885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90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F6D075C-6C02-40E3-9590-56C5314F7851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EC64CC8-A576-46A6-8F5C-BF75716EDCE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432084E-E186-4D87-8CEA-E2A4846381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9E77EEB-1085-4128-97B2-6FCDC6F6945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99FF53-BAAF-4ACF-A8F9-FECCC8E37F6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6163538-B5E1-40DE-A4FF-943228AED43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025C859-CFBC-4D77-91E7-095BD7E85B1B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211F5D-22BE-47F8-92F8-C4E1C11F59B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27ABEB7-4FC7-4DAB-839E-8AFB7EA9723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59BDC75-296D-4092-BBFB-6F29A6C9289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D2F400E-9B7B-4D0D-A9FB-6723E944968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376A51-7B21-4FA9-A4EF-535DEDFCDCF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B6A332-829C-4904-9E8A-3532D934E3BD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2AAAF22-8E42-47D8-9D98-BF5C1A3EAA3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27BAE05-955E-4E18-BFC9-7B0627ABDD4F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0FCA084-616C-4E7C-8EB6-5D170E1CED9D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8F7A831-D88C-41BD-864E-399F4F2DBBD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BD99BD6-673E-49B5-9DED-E5B9B7823A0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7FE9-0CB6-47F5-9C6B-D3C2277F6582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355B-A15C-4914-9401-87778D5EE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059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469B-8A3E-494A-93DA-06EC17CDF663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8E52-617A-4339-8B60-BAFF4A4D9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102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C54E-3C1A-49CB-85DC-844388D5E6CA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7B37-4C05-4452-AC1C-336CDF1C4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46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5FBE-905D-4E9B-B676-029358417CD4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1B09-3C63-40A6-867F-3AFFAA797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3082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319C-81E0-4038-81E9-5E36527FE0A6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3003-EDFE-43B1-963E-52D7BFE62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461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3A72-4020-4741-8500-96052A461A97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B615F-08A5-4AD3-84F7-30B186829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399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A6F0-2C88-40C6-AC4D-B403AEA685DE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7727-FE30-418D-9037-981B3AA28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5623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8143-9876-40B0-9E54-2746E0867D36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EDF6-4F90-4A33-B7D6-C9A93B44D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1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1604-A37C-4A43-9A84-13EBDF988C38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DDC2-82E6-4E4A-931C-F74692462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4504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26B5-A91B-4E48-9E3E-B8D5A7BA7BA7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ED8E-4942-4360-AFCC-248EBE7D7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6173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4CE9-3A80-4EE1-841A-16DA4BEB849C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F0D4B-6DD2-4E63-AA3C-C0A527304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00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AA396-BF27-4E3E-AD8E-F63BCA948427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7B7A-69B5-439B-957A-E85A7C262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0731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4DEA5-534F-4393-BBC6-591A26A32B05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CA6E-E164-4C1E-AD8B-DFA1CFBC9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8082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5CEE-C829-43B7-A231-7BF949FDFAE5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E959-4910-4273-9488-3A0C9961A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0736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C1CA9-9B41-45AE-A28D-2702AB1DF617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D598-78D0-4FB9-9CF7-B77CA8064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232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6F2F-8086-4CA8-B7F9-6CBCA1CC8F3B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BFE6-1A93-4357-8E21-C966EF261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320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A01A-B71D-495E-9FB1-B15C0A2509E8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537B-C6FC-4E97-BC7F-88C547455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45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EFE4-124C-408B-86D6-A809175D2E6D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DE5F9-5A79-49F2-8997-4B0B8A7CA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017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0396-24E1-4743-AB8A-81D7B8608B77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01FA-546A-494B-9209-9BEC9631C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686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FA41-D09D-4889-B12D-0A0DF27EFBA3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5779-C782-4675-B63B-6457CB9B1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85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9348-DE51-4D52-88EE-1EFCB9CBBDD0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73BA-CF50-43BF-8AAD-4471D158D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807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BEEF-8B29-4830-8D08-34DD7E961E6B}" type="datetime1">
              <a:rPr lang="en-US" altLang="en-US"/>
              <a:pPr>
                <a:defRPr/>
              </a:pPr>
              <a:t>2/10/14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8613-A439-43FA-AF92-B46A6F6A8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019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FDAE1-477E-4A74-BA07-D6B4D7AEA4A6}" type="datetime1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2/10/14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C52A7-12D8-495E-93F2-D03DC006058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88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44C83-1CB4-458C-9DF3-DB0DFEFDF304}" type="datetime1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2/10/14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963F8-FFA4-4922-9111-2E96ACFAACD8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18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gtech@dslextreme.com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???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oleObject" Target="../embeddings/Microsoft_Equation1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11.bin"/><Relationship Id="rId5" Type="http://schemas.openxmlformats.org/officeDocument/2006/relationships/oleObject" Target="../embeddings/Microsoft_Equation1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oleObject" Target="../embeddings/Microsoft_Equation16.bin"/><Relationship Id="rId5" Type="http://schemas.openxmlformats.org/officeDocument/2006/relationships/oleObject" Target="../embeddings/Microsoft_Equation17.bin"/><Relationship Id="rId6" Type="http://schemas.openxmlformats.org/officeDocument/2006/relationships/oleObject" Target="../embeddings/Microsoft_Equation1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286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“Single-Engine Failure After Takeoff:</a:t>
            </a:r>
            <a:b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The Anatomy of a Turn-back Maneuver”</a:t>
            </a:r>
            <a:b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Part 1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Les Glatt, </a:t>
            </a:r>
            <a:r>
              <a:rPr lang="en-US" altLang="en-US" sz="22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Ph.D.</a:t>
            </a:r>
          </a:p>
          <a:p>
            <a:pPr eaLnBrk="1" hangingPunct="1"/>
            <a:r>
              <a:rPr lang="en-US" altLang="en-US" sz="22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ATP/CFI-AI</a:t>
            </a:r>
          </a:p>
          <a:p>
            <a:pPr eaLnBrk="1" hangingPunct="1"/>
            <a:r>
              <a:rPr lang="en-US" altLang="en-US" sz="18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VNY FSDO FAASTeam Representative</a:t>
            </a:r>
          </a:p>
          <a:p>
            <a:pPr eaLnBrk="1" hangingPunct="1"/>
            <a:r>
              <a:rPr lang="en-US" altLang="en-US" sz="18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lgtech@roadrunner.com</a:t>
            </a:r>
            <a:endParaRPr lang="en-US" altLang="en-US" sz="1800" b="1" smtClean="0">
              <a:solidFill>
                <a:srgbClr val="898989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z="1800" b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(818) 414-6890</a:t>
            </a:r>
          </a:p>
        </p:txBody>
      </p:sp>
      <p:pic>
        <p:nvPicPr>
          <p:cNvPr id="3076" name="Picture 5" descr="FAAST_Lg_CMYK_jp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52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6E0A8-C5CA-4D67-9E23-F1FFF9115FDE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657600" y="5943600"/>
            <a:ext cx="4633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Times New Roman" charset="0"/>
              </a:rPr>
              <a:t>Checked Out From The SAFE Members Only Resource 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Times New Roman" charset="0"/>
              </a:rPr>
              <a:t>Society of Aviation and Flight Educators – </a:t>
            </a:r>
            <a:r>
              <a:rPr kumimoji="0" lang="en-US" sz="1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Times New Roman" charset="0"/>
              </a:rPr>
              <a:t>www.safepilots.org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Times New Roman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8" name="Picture 7" descr="safe logo c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5867400"/>
            <a:ext cx="856667" cy="74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76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What are the Factors that Control the Turn-back Maneuver?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Aerodynamics of the aircraft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Determines the performance of the aircraft during the turn-back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Environment (wind)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Modifies the aerodynamic performance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Pilot skills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Important 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only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if the combination of aerodynamics and environment allows for a 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potentially successful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turn-back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7EDDE96-1D60-4465-94E8-443EB3D671FC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8915400" y="6553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97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What are the Ground Rules for the Turn-back Maneuver?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Will not stall the aircraft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Airspeed must be greater than the accelerated stall speed for the given bank angle and weight of the aircraft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Will not overstress the aircraft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Load factor less than 3.8 g’s for normal category aircraft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5FF71D-9916-43CD-800A-2B9F75FB9E64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8915400" y="6629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18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Possible Runway Configurations</a:t>
            </a:r>
          </a:p>
        </p:txBody>
      </p:sp>
      <p:sp>
        <p:nvSpPr>
          <p:cNvPr id="14339" name="Slide Number Placeholder 3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0359D7-FF5A-4E44-BF0C-711CA1A09BED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47700" y="4000500"/>
            <a:ext cx="19050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705100" y="4000500"/>
            <a:ext cx="19050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619500" y="4000500"/>
            <a:ext cx="19050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38600" y="3962400"/>
            <a:ext cx="457200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733800" y="3962400"/>
            <a:ext cx="304800" cy="15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962400" y="4038600"/>
            <a:ext cx="29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D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1295400" y="3048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1295400" y="4953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952501" y="3467100"/>
            <a:ext cx="838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838201" y="4419600"/>
            <a:ext cx="1066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143000" y="3810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L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3352800" y="3048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3352800" y="4953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2933701" y="354330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2971801" y="4495800"/>
            <a:ext cx="914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200400" y="38862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L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5905500" y="4000500"/>
            <a:ext cx="1905000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172200" y="3429000"/>
            <a:ext cx="1371600" cy="106680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934200" y="3048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934200" y="4953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6478588" y="3581400"/>
            <a:ext cx="10652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6591301" y="4533900"/>
            <a:ext cx="8382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010400" y="34290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L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629400" y="3276600"/>
            <a:ext cx="152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400800" y="3429000"/>
            <a:ext cx="76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400800" y="3200400"/>
            <a:ext cx="279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  <a:latin typeface="Calibri" pitchFamily="34" charset="0"/>
                <a:sym typeface="Mathematica1" pitchFamily="2" charset="2"/>
              </a:rPr>
              <a:t></a:t>
            </a:r>
            <a:endParaRPr lang="en-US" altLang="en-US" sz="1200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914400" y="5334000"/>
            <a:ext cx="1343025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Single Runway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Characterized by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Length L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3352800" y="5181600"/>
            <a:ext cx="1857375" cy="8302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Parallel Runways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Characterized by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Length L and Separation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Distance D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6248400" y="5257800"/>
            <a:ext cx="1752600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Intersecting Runways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Characterized by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Length L and Angle </a:t>
            </a:r>
            <a:r>
              <a:rPr lang="en-US" altLang="en-US" sz="1200">
                <a:solidFill>
                  <a:prstClr val="black"/>
                </a:solidFill>
                <a:sym typeface="Mathematica1" pitchFamily="2" charset="2"/>
              </a:rPr>
              <a:t></a:t>
            </a: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219200" y="2362200"/>
            <a:ext cx="752475" cy="307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Case 1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3733800" y="2362200"/>
            <a:ext cx="752475" cy="307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Case 2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6553200" y="2362200"/>
            <a:ext cx="752475" cy="307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Case 3</a:t>
            </a:r>
          </a:p>
        </p:txBody>
      </p:sp>
      <p:sp>
        <p:nvSpPr>
          <p:cNvPr id="97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Arial" charset="0"/>
              <a:buNone/>
            </a:pPr>
            <a:endParaRPr lang="en-US" altLang="en-US">
              <a:solidFill>
                <a:prstClr val="black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6934200" y="3124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74" name="TextBox 38"/>
          <p:cNvSpPr txBox="1">
            <a:spLocks noChangeArrowheads="1"/>
          </p:cNvSpPr>
          <p:nvPr/>
        </p:nvSpPr>
        <p:spPr bwMode="auto">
          <a:xfrm>
            <a:off x="8915400" y="6553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852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49" grpId="0"/>
      <p:bldP spid="71" grpId="0"/>
      <p:bldP spid="88" grpId="0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build="p"/>
      <p:bldP spid="97" grpId="1" build="p"/>
      <p:bldP spid="97" grpId="2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Turn-back Scenarios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F872AE-CB1D-4340-8059-B9DFBD584FAA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95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Keyhole/Racetrack Turn-back Scenario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mtClean="0">
                <a:ea typeface="ＭＳ Ｐゴシック" pitchFamily="34" charset="-128"/>
              </a:rPr>
              <a:t>`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Requires two turns: (180-</a:t>
            </a:r>
            <a:r>
              <a:rPr lang="en-US" altLang="en-US" smtClean="0">
                <a:ea typeface="ＭＳ Ｐゴシック" pitchFamily="34" charset="-128"/>
                <a:sym typeface="Mathematica1" pitchFamily="2" charset="2"/>
              </a:rPr>
              <a:t>) and (180+ )</a:t>
            </a:r>
            <a:r>
              <a:rPr lang="en-US" altLang="en-US" smtClean="0">
                <a:ea typeface="ＭＳ Ｐゴシック" pitchFamily="34" charset="-128"/>
              </a:rPr>
              <a:t>  plus one straight leg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Can be employed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Over runway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Upwind leg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Requires long runway lengths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Dissipate altitude by extending straight leg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33400" y="1524000"/>
            <a:ext cx="40386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    </a:t>
            </a:r>
            <a:endParaRPr lang="en-US" sz="2000" dirty="0">
              <a:solidFill>
                <a:srgbClr val="C000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276600"/>
            <a:ext cx="152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rot="5400000" flipH="1" flipV="1">
            <a:off x="2133600" y="3048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2362200" y="2438400"/>
            <a:ext cx="457200" cy="762000"/>
          </a:xfrm>
          <a:prstGeom prst="arc">
            <a:avLst>
              <a:gd name="adj1" fmla="val 10435649"/>
              <a:gd name="adj2" fmla="val 19904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2"/>
          </p:cNvCxnSpPr>
          <p:nvPr/>
        </p:nvCxnSpPr>
        <p:spPr>
          <a:xfrm rot="16200000" flipH="1">
            <a:off x="2107406" y="3402807"/>
            <a:ext cx="1641475" cy="239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2362200" y="3962400"/>
            <a:ext cx="685800" cy="838200"/>
          </a:xfrm>
          <a:prstGeom prst="arc">
            <a:avLst>
              <a:gd name="adj1" fmla="val 20857327"/>
              <a:gd name="adj2" fmla="val 1096614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rot="16200000" flipV="1">
            <a:off x="1970087" y="3973513"/>
            <a:ext cx="7842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324101" y="30099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2741613" y="2973387"/>
            <a:ext cx="382588" cy="74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14600" y="22860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667000" y="4953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476500" y="36957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124200" y="3657600"/>
            <a:ext cx="341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</a:t>
            </a:r>
            <a:endParaRPr lang="en-US" alt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0800000">
            <a:off x="2895600" y="38862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Slide Number Placeholder 4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2E15F9-3D84-4273-B9D3-949C685B304D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57400" y="1752600"/>
            <a:ext cx="838200" cy="307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</a:rPr>
              <a:t>V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</a:rPr>
              <a:t>1 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</a:rPr>
              <a:t> , 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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1</a:t>
            </a:r>
            <a:endParaRPr lang="en-US" altLang="en-US" sz="1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2133600" y="21336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00400" y="3124200"/>
            <a:ext cx="9906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</a:rPr>
              <a:t>V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</a:rPr>
              <a:t>2 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</a:rPr>
              <a:t> , 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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2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=0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 </a:t>
            </a:r>
            <a:b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</a:br>
            <a:endParaRPr lang="en-US" altLang="en-US" sz="1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 rot="10800000" flipV="1">
            <a:off x="2971800" y="3386138"/>
            <a:ext cx="228600" cy="271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895600" y="5105400"/>
            <a:ext cx="838200" cy="307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</a:rPr>
              <a:t>V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</a:rPr>
              <a:t>3 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</a:rPr>
              <a:t> , 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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3</a:t>
            </a:r>
            <a:endParaRPr lang="en-US" altLang="en-US" sz="1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6200000" flipV="1">
            <a:off x="2971800" y="47244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74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3" grpId="0"/>
      <p:bldP spid="20" grpId="0" animBg="1"/>
      <p:bldP spid="28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Teardrop Turn-back Scenario</a:t>
            </a:r>
          </a:p>
        </p:txBody>
      </p:sp>
      <p:sp>
        <p:nvSpPr>
          <p:cNvPr id="17411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F103BF-BDE7-484F-8E02-D765791ADF64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53000" y="1600200"/>
            <a:ext cx="4191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Requires one turn of 180 + </a:t>
            </a:r>
            <a:r>
              <a:rPr lang="en-US" altLang="en-US" sz="2600" smtClean="0">
                <a:ea typeface="ＭＳ Ｐゴシック" pitchFamily="34" charset="-128"/>
                <a:sym typeface="Mathematica1" pitchFamily="2" charset="2"/>
              </a:rPr>
              <a:t> </a:t>
            </a:r>
            <a:r>
              <a:rPr lang="en-US" altLang="en-US" sz="2600" smtClean="0">
                <a:ea typeface="ＭＳ Ｐゴシック" pitchFamily="34" charset="-128"/>
              </a:rPr>
              <a:t>deg, </a:t>
            </a:r>
            <a:r>
              <a:rPr lang="en-US" altLang="en-US" sz="2600" smtClean="0">
                <a:ea typeface="ＭＳ Ｐゴシック" pitchFamily="34" charset="-128"/>
                <a:sym typeface="Mathematica1" pitchFamily="2" charset="2"/>
              </a:rPr>
              <a:t>one straight leg, and </a:t>
            </a:r>
            <a:r>
              <a:rPr lang="en-US" altLang="en-US" sz="2600" smtClean="0">
                <a:ea typeface="ＭＳ Ｐゴシック" pitchFamily="34" charset="-128"/>
              </a:rPr>
              <a:t>another turn of </a:t>
            </a:r>
            <a:r>
              <a:rPr lang="en-US" altLang="en-US" sz="2600" smtClean="0">
                <a:ea typeface="ＭＳ Ｐゴシック" pitchFamily="34" charset="-128"/>
                <a:sym typeface="Mathematica1" pitchFamily="2" charset="2"/>
              </a:rPr>
              <a:t> deg</a:t>
            </a:r>
            <a:endParaRPr lang="en-US" altLang="en-US" sz="26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Employed on the upwind leg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Requires less altitude than the Keyhole/Racetrack Scenario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Less restrictive runway lengths required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Dissipate altitude by S-turns on straight leg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200" smtClean="0">
              <a:ea typeface="ＭＳ Ｐゴシック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65338" y="3949700"/>
            <a:ext cx="152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5" name="Straight Connector 24"/>
          <p:cNvCxnSpPr>
            <a:endCxn id="26" idx="0"/>
          </p:cNvCxnSpPr>
          <p:nvPr/>
        </p:nvCxnSpPr>
        <p:spPr>
          <a:xfrm rot="5400000" flipH="1" flipV="1">
            <a:off x="1720057" y="3488531"/>
            <a:ext cx="850900" cy="7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>
            <a:off x="2141538" y="2501900"/>
            <a:ext cx="533400" cy="914400"/>
          </a:xfrm>
          <a:prstGeom prst="arc">
            <a:avLst>
              <a:gd name="adj1" fmla="val 9441515"/>
              <a:gd name="adj2" fmla="val 37196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7" name="Straight Connector 26"/>
          <p:cNvCxnSpPr>
            <a:stCxn id="26" idx="2"/>
            <a:endCxn id="28" idx="1"/>
          </p:cNvCxnSpPr>
          <p:nvPr/>
        </p:nvCxnSpPr>
        <p:spPr>
          <a:xfrm rot="10800000" flipV="1">
            <a:off x="2271713" y="3297238"/>
            <a:ext cx="315912" cy="515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2133600" y="3657600"/>
            <a:ext cx="239713" cy="1085850"/>
          </a:xfrm>
          <a:custGeom>
            <a:avLst/>
            <a:gdLst>
              <a:gd name="connsiteX0" fmla="*/ 239268 w 239268"/>
              <a:gd name="connsiteY0" fmla="*/ 0 h 1086612"/>
              <a:gd name="connsiteX1" fmla="*/ 138684 w 239268"/>
              <a:gd name="connsiteY1" fmla="*/ 155448 h 1086612"/>
              <a:gd name="connsiteX2" fmla="*/ 74676 w 239268"/>
              <a:gd name="connsiteY2" fmla="*/ 329184 h 1086612"/>
              <a:gd name="connsiteX3" fmla="*/ 10668 w 239268"/>
              <a:gd name="connsiteY3" fmla="*/ 758952 h 1086612"/>
              <a:gd name="connsiteX4" fmla="*/ 10668 w 239268"/>
              <a:gd name="connsiteY4" fmla="*/ 1042416 h 1086612"/>
              <a:gd name="connsiteX5" fmla="*/ 1524 w 239268"/>
              <a:gd name="connsiteY5" fmla="*/ 1024128 h 108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68" h="1086612">
                <a:moveTo>
                  <a:pt x="239268" y="0"/>
                </a:moveTo>
                <a:cubicBezTo>
                  <a:pt x="202692" y="50292"/>
                  <a:pt x="166116" y="100584"/>
                  <a:pt x="138684" y="155448"/>
                </a:cubicBezTo>
                <a:cubicBezTo>
                  <a:pt x="111252" y="210312"/>
                  <a:pt x="96012" y="228600"/>
                  <a:pt x="74676" y="329184"/>
                </a:cubicBezTo>
                <a:cubicBezTo>
                  <a:pt x="53340" y="429768"/>
                  <a:pt x="21336" y="640080"/>
                  <a:pt x="10668" y="758952"/>
                </a:cubicBezTo>
                <a:cubicBezTo>
                  <a:pt x="0" y="877824"/>
                  <a:pt x="12192" y="998220"/>
                  <a:pt x="10668" y="1042416"/>
                </a:cubicBezTo>
                <a:cubicBezTo>
                  <a:pt x="9144" y="1086612"/>
                  <a:pt x="5334" y="1055370"/>
                  <a:pt x="1524" y="1024128"/>
                </a:cubicBezTo>
              </a:path>
            </a:pathLst>
          </a:cu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33600" y="3429000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</a:t>
            </a:r>
            <a:endParaRPr lang="en-US" alt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905001" y="32004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2200" y="23622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476500" y="33909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2171701" y="43815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48000" y="2362200"/>
            <a:ext cx="838200" cy="307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</a:rPr>
              <a:t>V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</a:rPr>
              <a:t>1 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</a:rPr>
              <a:t> , 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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1</a:t>
            </a:r>
            <a:endParaRPr lang="en-US" altLang="en-US" sz="1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 flipV="1">
            <a:off x="2667000" y="2516188"/>
            <a:ext cx="381000" cy="150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124200" y="3886200"/>
            <a:ext cx="890588" cy="307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</a:rPr>
              <a:t>V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</a:rPr>
              <a:t>2 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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2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=0</a:t>
            </a:r>
            <a:endParaRPr lang="en-US" altLang="en-US" sz="1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2667000" y="3505200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667000" y="4495800"/>
            <a:ext cx="720725" cy="307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</a:rPr>
              <a:t>V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</a:rPr>
              <a:t>3 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14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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  <a:sym typeface="Mathematica1" pitchFamily="2" charset="2"/>
              </a:rPr>
              <a:t>3</a:t>
            </a:r>
            <a:r>
              <a:rPr lang="en-US" altLang="en-US" sz="1400" baseline="-2500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altLang="en-US" sz="1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>
            <a:endCxn id="28" idx="2"/>
          </p:cNvCxnSpPr>
          <p:nvPr/>
        </p:nvCxnSpPr>
        <p:spPr>
          <a:xfrm rot="16200000" flipV="1">
            <a:off x="2182813" y="4011613"/>
            <a:ext cx="509587" cy="4587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21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16" grpId="0" animBg="1"/>
      <p:bldP spid="35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270-90 Turn-back Scenario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35052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Arc 3"/>
          <p:cNvSpPr/>
          <p:nvPr/>
        </p:nvSpPr>
        <p:spPr>
          <a:xfrm flipH="1">
            <a:off x="1905000" y="3276600"/>
            <a:ext cx="914400" cy="1219200"/>
          </a:xfrm>
          <a:prstGeom prst="arc">
            <a:avLst>
              <a:gd name="adj1" fmla="val 16200000"/>
              <a:gd name="adj2" fmla="val 111869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>
            <a:off x="2362200" y="3276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3276600"/>
            <a:ext cx="16764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2819400" y="3276600"/>
            <a:ext cx="914400" cy="1219200"/>
          </a:xfrm>
          <a:prstGeom prst="arc">
            <a:avLst>
              <a:gd name="adj1" fmla="val 10329943"/>
              <a:gd name="adj2" fmla="val 9788368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1981200" y="3505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14"/>
          <p:cNvSpPr txBox="1">
            <a:spLocks noChangeArrowheads="1"/>
          </p:cNvSpPr>
          <p:nvPr/>
        </p:nvSpPr>
        <p:spPr bwMode="auto">
          <a:xfrm>
            <a:off x="2209800" y="3581400"/>
            <a:ext cx="325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prstClr val="black"/>
                </a:solidFill>
              </a:rPr>
              <a:t>R</a:t>
            </a:r>
            <a:r>
              <a:rPr lang="en-US" altLang="en-US" sz="1000" baseline="-25000">
                <a:solidFill>
                  <a:prstClr val="black"/>
                </a:solidFill>
              </a:rPr>
              <a:t>0</a:t>
            </a:r>
            <a:endParaRPr lang="en-US" altLang="en-US" sz="100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>
            <a:stCxn id="4" idx="0"/>
          </p:cNvCxnSpPr>
          <p:nvPr/>
        </p:nvCxnSpPr>
        <p:spPr>
          <a:xfrm flipV="1">
            <a:off x="2362200" y="29718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2667000" y="3124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90800" y="31242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362200" y="31242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23"/>
          <p:cNvSpPr txBox="1">
            <a:spLocks noChangeArrowheads="1"/>
          </p:cNvSpPr>
          <p:nvPr/>
        </p:nvSpPr>
        <p:spPr bwMode="auto">
          <a:xfrm>
            <a:off x="2438400" y="2819400"/>
            <a:ext cx="325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prstClr val="black"/>
                </a:solidFill>
              </a:rPr>
              <a:t>R</a:t>
            </a:r>
            <a:r>
              <a:rPr lang="en-US" altLang="en-US" sz="1000" baseline="-25000">
                <a:solidFill>
                  <a:prstClr val="black"/>
                </a:solidFill>
              </a:rPr>
              <a:t>0</a:t>
            </a:r>
            <a:endParaRPr lang="en-US" altLang="en-US" sz="1000">
              <a:solidFill>
                <a:prstClr val="black"/>
              </a:solidFill>
            </a:endParaRPr>
          </a:p>
        </p:txBody>
      </p:sp>
      <p:sp>
        <p:nvSpPr>
          <p:cNvPr id="18447" name="TextBox 28"/>
          <p:cNvSpPr txBox="1">
            <a:spLocks noChangeArrowheads="1"/>
          </p:cNvSpPr>
          <p:nvPr/>
        </p:nvSpPr>
        <p:spPr bwMode="auto">
          <a:xfrm>
            <a:off x="2438400" y="3276600"/>
            <a:ext cx="395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prstClr val="black"/>
                </a:solidFill>
                <a:latin typeface="Calibri" pitchFamily="34" charset="0"/>
              </a:rPr>
              <a:t>DER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276600" y="36576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TextBox 35"/>
          <p:cNvSpPr txBox="1">
            <a:spLocks noChangeArrowheads="1"/>
          </p:cNvSpPr>
          <p:nvPr/>
        </p:nvSpPr>
        <p:spPr bwMode="auto">
          <a:xfrm>
            <a:off x="3200400" y="3581400"/>
            <a:ext cx="325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prstClr val="black"/>
                </a:solidFill>
              </a:rPr>
              <a:t>R</a:t>
            </a:r>
            <a:r>
              <a:rPr lang="en-US" altLang="en-US" sz="1000" baseline="-25000">
                <a:solidFill>
                  <a:prstClr val="black"/>
                </a:solidFill>
              </a:rPr>
              <a:t>0</a:t>
            </a:r>
            <a:endParaRPr lang="en-US" altLang="en-US" sz="1000">
              <a:solidFill>
                <a:prstClr val="black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 flipH="1" flipV="1">
            <a:off x="3162300" y="30861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048000" y="3048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28194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3" name="TextBox 44"/>
          <p:cNvSpPr txBox="1">
            <a:spLocks noChangeArrowheads="1"/>
          </p:cNvSpPr>
          <p:nvPr/>
        </p:nvSpPr>
        <p:spPr bwMode="auto">
          <a:xfrm>
            <a:off x="2895600" y="2819400"/>
            <a:ext cx="325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prstClr val="black"/>
                </a:solidFill>
              </a:rPr>
              <a:t>R</a:t>
            </a:r>
            <a:r>
              <a:rPr lang="en-US" altLang="en-US" sz="1000" baseline="-25000">
                <a:solidFill>
                  <a:prstClr val="black"/>
                </a:solidFill>
              </a:rPr>
              <a:t>0</a:t>
            </a:r>
            <a:endParaRPr lang="en-US" altLang="en-US" sz="1000">
              <a:solidFill>
                <a:prstClr val="black"/>
              </a:solidFill>
            </a:endParaRPr>
          </a:p>
        </p:txBody>
      </p:sp>
      <p:sp>
        <p:nvSpPr>
          <p:cNvPr id="18454" name="TextBox 46"/>
          <p:cNvSpPr txBox="1">
            <a:spLocks noChangeArrowheads="1"/>
          </p:cNvSpPr>
          <p:nvPr/>
        </p:nvSpPr>
        <p:spPr bwMode="auto">
          <a:xfrm>
            <a:off x="1295400" y="4495800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prstClr val="black"/>
                </a:solidFill>
              </a:rPr>
              <a:t>Segment 1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524000" y="4191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6" name="TextBox 49"/>
          <p:cNvSpPr txBox="1">
            <a:spLocks noChangeArrowheads="1"/>
          </p:cNvSpPr>
          <p:nvPr/>
        </p:nvSpPr>
        <p:spPr bwMode="auto">
          <a:xfrm>
            <a:off x="4114800" y="3657600"/>
            <a:ext cx="800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prstClr val="black"/>
                </a:solidFill>
              </a:rPr>
              <a:t>Segment 3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rot="10800000">
            <a:off x="3657600" y="35052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8447" idx="3"/>
            <a:endCxn id="18447" idx="3"/>
          </p:cNvCxnSpPr>
          <p:nvPr/>
        </p:nvCxnSpPr>
        <p:spPr>
          <a:xfrm>
            <a:off x="2833688" y="3400425"/>
            <a:ext cx="15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114800" y="4191000"/>
            <a:ext cx="47291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 Requires a 270 deg followed by a 90 deg turn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</a:rPr>
              <a:t>	</a:t>
            </a:r>
            <a:endParaRPr lang="en-US" altLang="en-US" sz="1600">
              <a:solidFill>
                <a:srgbClr val="7030A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7030A0"/>
                </a:solidFill>
              </a:rPr>
              <a:t> </a:t>
            </a:r>
            <a:r>
              <a:rPr lang="en-US" altLang="en-US" sz="1600">
                <a:solidFill>
                  <a:prstClr val="black"/>
                </a:solidFill>
              </a:rPr>
              <a:t>Very risky maneuver  especially with a wind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7030A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7030A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     		</a:t>
            </a:r>
          </a:p>
        </p:txBody>
      </p:sp>
      <p:sp>
        <p:nvSpPr>
          <p:cNvPr id="18460" name="Slide Number Placeholder 2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C6865F-14CE-41E0-8DA3-307317E3B7F5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8461" name="TextBox 31"/>
          <p:cNvSpPr txBox="1">
            <a:spLocks noChangeArrowheads="1"/>
          </p:cNvSpPr>
          <p:nvPr/>
        </p:nvSpPr>
        <p:spPr bwMode="auto">
          <a:xfrm>
            <a:off x="8843963" y="64881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62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Discuss both the Teardrop and Keyhole/Racetrack Scenario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2B2FDC-A267-49BB-8C88-0EBB281D852E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4978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Understanding the Geometry of the Teardrop Turn-back Maneuver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5870684-3D16-4923-A7EE-86FE6378E45D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87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Geometry of the Teardrop Turn-back Maneuver (No Wind Case)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Segments of the turn-back maneuver</a:t>
            </a:r>
          </a:p>
        </p:txBody>
      </p:sp>
      <p:sp>
        <p:nvSpPr>
          <p:cNvPr id="20" name="Arc 19"/>
          <p:cNvSpPr/>
          <p:nvPr/>
        </p:nvSpPr>
        <p:spPr>
          <a:xfrm>
            <a:off x="1371600" y="3352800"/>
            <a:ext cx="1295400" cy="1600200"/>
          </a:xfrm>
          <a:prstGeom prst="arc">
            <a:avLst>
              <a:gd name="adj1" fmla="val 5151592"/>
              <a:gd name="adj2" fmla="val 18725803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2" name="Straight Connector 21"/>
          <p:cNvCxnSpPr>
            <a:stCxn id="20" idx="0"/>
          </p:cNvCxnSpPr>
          <p:nvPr/>
        </p:nvCxnSpPr>
        <p:spPr>
          <a:xfrm>
            <a:off x="2076450" y="4949825"/>
            <a:ext cx="158115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657600" y="4800600"/>
            <a:ext cx="22098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white"/>
              </a:solidFill>
              <a:latin typeface="Calibri" pitchFamily="34" charset="0"/>
            </a:endParaRPr>
          </a:p>
        </p:txBody>
      </p:sp>
      <p:cxnSp>
        <p:nvCxnSpPr>
          <p:cNvPr id="26" name="Straight Connector 25"/>
          <p:cNvCxnSpPr>
            <a:endCxn id="20" idx="2"/>
          </p:cNvCxnSpPr>
          <p:nvPr/>
        </p:nvCxnSpPr>
        <p:spPr>
          <a:xfrm rot="16200000" flipV="1">
            <a:off x="2413000" y="3708400"/>
            <a:ext cx="1333500" cy="11557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514600" y="49530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895600" y="3810000"/>
            <a:ext cx="331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</a:rPr>
              <a:t>D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5400000" flipH="1" flipV="1">
            <a:off x="2057400" y="4800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0" idx="0"/>
          </p:cNvCxnSpPr>
          <p:nvPr/>
        </p:nvCxnSpPr>
        <p:spPr>
          <a:xfrm flipH="1" flipV="1">
            <a:off x="2057400" y="4114800"/>
            <a:ext cx="19050" cy="83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1943100" y="3619500"/>
            <a:ext cx="609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752600" y="4343400"/>
            <a:ext cx="382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R</a:t>
            </a:r>
            <a:r>
              <a:rPr lang="en-US" altLang="en-US" sz="1400" baseline="-25000">
                <a:solidFill>
                  <a:prstClr val="black"/>
                </a:solidFill>
              </a:rPr>
              <a:t>1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572000" y="5029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04800" y="3352800"/>
            <a:ext cx="1176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</a:rPr>
              <a:t>Segment 1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rot="16200000" flipH="1">
            <a:off x="990600" y="36576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971800" y="3200400"/>
            <a:ext cx="1176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</a:rPr>
              <a:t>Segment 2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rot="10800000" flipV="1">
            <a:off x="2743200" y="35052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255963" y="4471988"/>
            <a:ext cx="1114425" cy="449262"/>
          </a:xfrm>
          <a:custGeom>
            <a:avLst/>
            <a:gdLst>
              <a:gd name="connsiteX0" fmla="*/ 0 w 1115568"/>
              <a:gd name="connsiteY0" fmla="*/ 0 h 449580"/>
              <a:gd name="connsiteX1" fmla="*/ 329184 w 1115568"/>
              <a:gd name="connsiteY1" fmla="*/ 256032 h 449580"/>
              <a:gd name="connsiteX2" fmla="*/ 795528 w 1115568"/>
              <a:gd name="connsiteY2" fmla="*/ 420624 h 449580"/>
              <a:gd name="connsiteX3" fmla="*/ 1115568 w 1115568"/>
              <a:gd name="connsiteY3" fmla="*/ 429768 h 449580"/>
              <a:gd name="connsiteX4" fmla="*/ 1115568 w 1115568"/>
              <a:gd name="connsiteY4" fmla="*/ 429768 h 4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568" h="449580">
                <a:moveTo>
                  <a:pt x="0" y="0"/>
                </a:moveTo>
                <a:cubicBezTo>
                  <a:pt x="98298" y="92964"/>
                  <a:pt x="196596" y="185928"/>
                  <a:pt x="329184" y="256032"/>
                </a:cubicBezTo>
                <a:cubicBezTo>
                  <a:pt x="461772" y="326136"/>
                  <a:pt x="664464" y="391668"/>
                  <a:pt x="795528" y="420624"/>
                </a:cubicBezTo>
                <a:cubicBezTo>
                  <a:pt x="926592" y="449580"/>
                  <a:pt x="1115568" y="429768"/>
                  <a:pt x="1115568" y="429768"/>
                </a:cubicBezTo>
                <a:lnTo>
                  <a:pt x="1115568" y="429768"/>
                </a:lnTo>
              </a:path>
            </a:pathLst>
          </a:cu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4038600" y="45720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19600" y="4343400"/>
            <a:ext cx="1176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</a:rPr>
              <a:t>Segment 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81200" y="3581400"/>
            <a:ext cx="382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R</a:t>
            </a:r>
            <a:r>
              <a:rPr lang="en-US" altLang="en-US" sz="1400" baseline="-25000">
                <a:solidFill>
                  <a:prstClr val="black"/>
                </a:solidFill>
              </a:rPr>
              <a:t>1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71800" y="4572000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  <a:sym typeface="Mathematica1" pitchFamily="2" charset="2"/>
              </a:rPr>
              <a:t></a:t>
            </a:r>
            <a:endParaRPr lang="en-US" altLang="en-US" sz="180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34" name="Straight Arrow Connector 33"/>
          <p:cNvCxnSpPr>
            <a:stCxn id="28" idx="0"/>
            <a:endCxn id="23" idx="0"/>
          </p:cNvCxnSpPr>
          <p:nvPr/>
        </p:nvCxnSpPr>
        <p:spPr>
          <a:xfrm rot="5400000" flipH="1" flipV="1">
            <a:off x="3145632" y="4461669"/>
            <a:ext cx="100012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2895600" y="4800600"/>
            <a:ext cx="76200" cy="16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200400" y="41148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429000" y="3810000"/>
            <a:ext cx="352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R</a:t>
            </a:r>
            <a:r>
              <a:rPr lang="en-US" altLang="en-US" sz="1200" baseline="-25000">
                <a:solidFill>
                  <a:prstClr val="black"/>
                </a:solidFill>
              </a:rPr>
              <a:t>3</a:t>
            </a:r>
            <a:endParaRPr lang="en-US" altLang="en-US" sz="1200">
              <a:solidFill>
                <a:prstClr val="black"/>
              </a:solidFill>
            </a:endParaRPr>
          </a:p>
        </p:txBody>
      </p:sp>
      <p:graphicFrame>
        <p:nvGraphicFramePr>
          <p:cNvPr id="37" name="Content Placeholder 3"/>
          <p:cNvGraphicFramePr>
            <a:graphicFrameLocks/>
          </p:cNvGraphicFramePr>
          <p:nvPr/>
        </p:nvGraphicFramePr>
        <p:xfrm>
          <a:off x="5257800" y="1981200"/>
          <a:ext cx="3886200" cy="231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33" name="Slide Number Placeholder 2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8285BA-822B-4343-9D74-A4F63CFC029B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1981200" y="502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2438400" y="34290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3" idx="0"/>
          </p:cNvCxnSpPr>
          <p:nvPr/>
        </p:nvCxnSpPr>
        <p:spPr>
          <a:xfrm flipV="1">
            <a:off x="3255963" y="4343400"/>
            <a:ext cx="96837" cy="128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04800" y="3657600"/>
            <a:ext cx="82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(V</a:t>
            </a:r>
            <a:r>
              <a:rPr lang="en-US" altLang="en-US" sz="1400" baseline="-25000">
                <a:solidFill>
                  <a:prstClr val="black"/>
                </a:solidFill>
              </a:rPr>
              <a:t>1</a:t>
            </a:r>
            <a:r>
              <a:rPr lang="en-US" altLang="en-US" sz="1800" baseline="-25000">
                <a:solidFill>
                  <a:prstClr val="black"/>
                </a:solidFill>
              </a:rPr>
              <a:t>, </a:t>
            </a:r>
            <a:r>
              <a:rPr lang="en-US" altLang="en-US" sz="1800">
                <a:solidFill>
                  <a:prstClr val="black"/>
                </a:solidFill>
                <a:sym typeface="Mathematica1" pitchFamily="2" charset="2"/>
              </a:rPr>
              <a:t></a:t>
            </a:r>
            <a:r>
              <a:rPr lang="en-US" altLang="en-US" sz="1800" baseline="-25000">
                <a:solidFill>
                  <a:prstClr val="black"/>
                </a:solidFill>
                <a:sym typeface="Mathematica1" pitchFamily="2" charset="2"/>
              </a:rPr>
              <a:t>1</a:t>
            </a:r>
            <a:r>
              <a:rPr lang="en-US" altLang="en-US" sz="1800">
                <a:solidFill>
                  <a:prstClr val="black"/>
                </a:solidFill>
                <a:sym typeface="Mathematica1" pitchFamily="2" charset="2"/>
              </a:rPr>
              <a:t>)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038600" y="3200400"/>
            <a:ext cx="1071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</a:rPr>
              <a:t>(V</a:t>
            </a:r>
            <a:r>
              <a:rPr lang="en-US" altLang="en-US" sz="1600" baseline="-25000">
                <a:solidFill>
                  <a:prstClr val="black"/>
                </a:solidFill>
              </a:rPr>
              <a:t>2 </a:t>
            </a:r>
            <a:r>
              <a:rPr lang="en-US" altLang="en-US" sz="1600">
                <a:solidFill>
                  <a:prstClr val="black"/>
                </a:solidFill>
              </a:rPr>
              <a:t>,</a:t>
            </a:r>
            <a:r>
              <a:rPr lang="en-US" altLang="en-US" sz="1600">
                <a:solidFill>
                  <a:prstClr val="black"/>
                </a:solidFill>
                <a:sym typeface="Mathematica1" pitchFamily="2" charset="2"/>
              </a:rPr>
              <a:t></a:t>
            </a:r>
            <a:r>
              <a:rPr lang="en-US" altLang="en-US" sz="1600" baseline="-25000">
                <a:solidFill>
                  <a:prstClr val="black"/>
                </a:solidFill>
                <a:sym typeface="Mathematica1" pitchFamily="2" charset="2"/>
              </a:rPr>
              <a:t>2</a:t>
            </a:r>
            <a:r>
              <a:rPr lang="en-US" altLang="en-US" sz="1600">
                <a:solidFill>
                  <a:prstClr val="black"/>
                </a:solidFill>
                <a:sym typeface="Mathematica1" pitchFamily="2" charset="2"/>
              </a:rPr>
              <a:t>=0)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486400" y="4343400"/>
            <a:ext cx="895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</a:rPr>
              <a:t>(V</a:t>
            </a:r>
            <a:r>
              <a:rPr lang="en-US" altLang="en-US" sz="1600" baseline="-25000">
                <a:solidFill>
                  <a:prstClr val="black"/>
                </a:solidFill>
              </a:rPr>
              <a:t>3</a:t>
            </a:r>
            <a:r>
              <a:rPr lang="en-US" altLang="en-US" sz="1600">
                <a:solidFill>
                  <a:prstClr val="black"/>
                </a:solidFill>
              </a:rPr>
              <a:t>, </a:t>
            </a:r>
            <a:r>
              <a:rPr lang="en-US" altLang="en-US" sz="1600">
                <a:solidFill>
                  <a:prstClr val="black"/>
                </a:solidFill>
                <a:sym typeface="Mathematica1" pitchFamily="2" charset="2"/>
              </a:rPr>
              <a:t></a:t>
            </a:r>
            <a:r>
              <a:rPr lang="en-US" altLang="en-US" sz="1600" baseline="-25000">
                <a:solidFill>
                  <a:prstClr val="black"/>
                </a:solidFill>
                <a:sym typeface="Mathematica1" pitchFamily="2" charset="2"/>
              </a:rPr>
              <a:t>3</a:t>
            </a:r>
            <a:r>
              <a:rPr lang="en-US" altLang="en-US" sz="1600">
                <a:solidFill>
                  <a:prstClr val="black"/>
                </a:solidFill>
                <a:sym typeface="Mathematica1" pitchFamily="2" charset="2"/>
              </a:rPr>
              <a:t>)</a:t>
            </a:r>
            <a:r>
              <a:rPr lang="en-US" altLang="en-US" sz="1600" baseline="-25000">
                <a:solidFill>
                  <a:prstClr val="black"/>
                </a:solidFill>
                <a:sym typeface="Mathematica1" pitchFamily="2" charset="2"/>
              </a:rPr>
              <a:t> 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21540" name="TextBox 39"/>
          <p:cNvSpPr txBox="1">
            <a:spLocks noChangeArrowheads="1"/>
          </p:cNvSpPr>
          <p:nvPr/>
        </p:nvSpPr>
        <p:spPr bwMode="auto">
          <a:xfrm>
            <a:off x="8843963" y="64881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49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8" grpId="0"/>
      <p:bldP spid="59" grpId="0"/>
      <p:bldP spid="68" grpId="0"/>
      <p:bldP spid="71" grpId="0"/>
      <p:bldP spid="29" grpId="0"/>
      <p:bldP spid="25" grpId="0"/>
      <p:bldP spid="28" grpId="0"/>
      <p:bldP spid="33" grpId="0"/>
      <p:bldP spid="38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Dave Keller’s Successful Turn-back in a Mooney 20C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Camera installed in the aircraft the previous day 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Pilot accomplished a successful turn-back maneuver after engine malfunction in a 1967 Mooney 20C 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AOPA website shows the entire flight of the Mooney which departed Anderson airport in Indiana</a:t>
            </a:r>
          </a:p>
          <a:p>
            <a:pPr eaLnBrk="1" hangingPunct="1"/>
            <a:r>
              <a:rPr lang="en-US" altLang="en-US" smtClean="0">
                <a:solidFill>
                  <a:srgbClr val="00B0F0"/>
                </a:solidFill>
                <a:latin typeface="Arial" charset="0"/>
                <a:ea typeface="ＭＳ Ｐゴシック" pitchFamily="34" charset="-128"/>
                <a:cs typeface="Arial" charset="0"/>
              </a:rPr>
              <a:t>Was the successful turn-back maneuver based on pilot skill, luck, or a combination of the two?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lvl="1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F5C459-1587-4D88-A02A-63F7C307D46C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8915400" y="6553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800600"/>
            <a:ext cx="7772400" cy="15700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prstClr val="black"/>
                </a:solidFill>
              </a:rPr>
              <a:t>DO YOU BELIEVE THAT DAVE KELLER HAD ANY IDEA THAT HE HAD SUFFICIENT ALTITUDE TO EXECUTE A SUCCESSFUL TURN-BACK MANEUVER BEFORE HE ACTUALLY TURNED BACK?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18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Minimum Distance from DER to Initial Turn-back Maneuver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B7D458-2443-473D-90E2-6E388A16AD10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4317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Unusable Runway Length for Teardrop Turn-back Maneuver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9D0AEC-ECE5-4B21-B7BF-66B3F853CF4C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8915400" y="6553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2535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Basic Aerodynamics 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FFF632-5D3C-4356-AFA3-77F5A5B253F8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61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914400"/>
          <a:ext cx="3119438" cy="4064000"/>
        </p:xfrm>
        <a:graphic>
          <a:graphicData uri="http://schemas.openxmlformats.org/presentationml/2006/ole">
            <p:oleObj spid="_x0000_s1027" name="Acrobat Document" r:id="rId3" imgW="6248400" imgH="8140700" progId="AcroExch.Document.7">
              <p:link updateAutomatic="1"/>
            </p:oleObj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5257800"/>
            <a:ext cx="2890838" cy="1384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Chapter 3- Principles of Flight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Chapter 4- Aerodynamics of Flight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Chapter 10 – Aircraft Performance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33800" y="3276600"/>
            <a:ext cx="5145088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</a:rPr>
              <a:t>Basic Aerodynamic Knowledge Needed to Understand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</a:rPr>
              <a:t> the Turn-back Maneuver is in these Chapters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62400" y="1524000"/>
            <a:ext cx="4724400" cy="8302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black"/>
                </a:solidFill>
              </a:rPr>
              <a:t>All Practical Test Standards are Based on Specific References Including the  “Pilot’s Handbook of Aeronautical Knowledge”  : FAA-H-8083-25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609600" y="152400"/>
            <a:ext cx="78295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prstClr val="black"/>
                </a:solidFill>
              </a:rPr>
              <a:t>What Do We Need to Know about Basic Aerodynamics?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1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What is Aerodynamics?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latin typeface="Arial" charset="0"/>
                <a:ea typeface="ＭＳ Ｐゴシック" pitchFamily="34" charset="-128"/>
                <a:cs typeface="Arial" charset="0"/>
              </a:rPr>
              <a:t>Aerodynamics</a:t>
            </a: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is a branch of dynamics concerned with studying the motion of air and its interaction with a moving object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Determines the forces and moments on the aircraft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Determines the performance, stability and control of the aircraft</a:t>
            </a:r>
          </a:p>
          <a:p>
            <a:pPr lvl="1" eaLnBrk="1" hangingPunct="1"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Based on Newton’s laws of motion</a:t>
            </a:r>
          </a:p>
          <a:p>
            <a:pPr lvl="1" eaLnBrk="1" hangingPunct="1">
              <a:buFont typeface="Arial" charset="0"/>
              <a:buNone/>
              <a:defRPr/>
            </a:pPr>
            <a:endParaRPr lang="en-US" altLang="en-US" dirty="0" smtClean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 eaLnBrk="1" hangingPunct="1">
              <a:defRPr/>
            </a:pPr>
            <a:endParaRPr lang="en-US" altLang="en-US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914400" lvl="2" indent="0" eaLnBrk="1" hangingPunct="1">
              <a:buFont typeface="Arial" charset="0"/>
              <a:buNone/>
              <a:defRPr/>
            </a:pPr>
            <a:endParaRPr lang="en-US" altLang="en-US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 eaLnBrk="1" hangingPunct="1">
              <a:defRPr/>
            </a:pPr>
            <a:endParaRPr lang="en-US" altLang="en-US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 eaLnBrk="1" hangingPunct="1">
              <a:defRPr/>
            </a:pPr>
            <a:endParaRPr lang="en-US" altLang="en-US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dirty="0" smtClean="0">
              <a:solidFill>
                <a:srgbClr val="00B0F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altLang="en-US" b="1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alt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6328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What is Newton’s First Law of Motion?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b="1" smtClean="0">
                <a:latin typeface="Arial" charset="0"/>
                <a:ea typeface="ＭＳ Ｐゴシック" pitchFamily="34" charset="-128"/>
                <a:cs typeface="Arial" charset="0"/>
              </a:rPr>
              <a:t>Every object in a state of uniform motion tends to remain in that state of motion unless acted on by an external force (Law of Inertia)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b="1" smtClean="0">
                <a:latin typeface="Arial" charset="0"/>
                <a:ea typeface="ＭＳ Ｐゴシック" pitchFamily="34" charset="-128"/>
                <a:cs typeface="Arial" charset="0"/>
              </a:rPr>
              <a:t>If the sum of all the forces on the aircraft is zero</a:t>
            </a:r>
          </a:p>
          <a:p>
            <a:pPr lvl="2" eaLnBrk="1" hangingPunct="1"/>
            <a:endParaRPr lang="en-US" altLang="en-US" b="1" smtClean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 eaLnBrk="1" hangingPunct="1"/>
            <a:r>
              <a:rPr lang="en-US" altLang="en-US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Aircraft is in a state of equilibrium (steady state)</a:t>
            </a:r>
          </a:p>
          <a:p>
            <a:pPr lvl="3" eaLnBrk="1" hangingPunct="1">
              <a:buFont typeface="Arial" charset="0"/>
              <a:buNone/>
            </a:pPr>
            <a:endParaRPr lang="en-US" altLang="en-US" b="1" smtClean="0">
              <a:solidFill>
                <a:srgbClr val="7030A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3" eaLnBrk="1" hangingPunct="1"/>
            <a:r>
              <a:rPr lang="en-US" altLang="en-US" b="1" smtClean="0">
                <a:solidFill>
                  <a:srgbClr val="7030A0"/>
                </a:solidFill>
                <a:latin typeface="Arial" charset="0"/>
                <a:ea typeface="ＭＳ Ｐゴシック" pitchFamily="34" charset="-128"/>
                <a:cs typeface="Arial" charset="0"/>
              </a:rPr>
              <a:t>Constant airspeed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5948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What is Newton’s Second Law of Motion?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a typeface="+mn-ea"/>
              </a:rPr>
              <a:t>The relationship between an object's mass, its acceleration , and the applied force is just </a:t>
            </a:r>
            <a:endParaRPr lang="en-US" b="1" dirty="0" smtClean="0">
              <a:solidFill>
                <a:srgbClr val="FF0000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a typeface="+mn-ea"/>
              </a:rPr>
              <a:t>			Force = mass x acceleration</a:t>
            </a:r>
            <a:endParaRPr lang="en-US" sz="2400" b="1" dirty="0" smtClean="0">
              <a:ln>
                <a:solidFill>
                  <a:schemeClr val="tx1"/>
                </a:solidFill>
              </a:ln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ea typeface="+mn-ea"/>
              </a:rPr>
              <a:t> If the sum of the external forces on the aircraft is non-zero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solidFill>
                <a:srgbClr val="FF0000"/>
              </a:solidFill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</a:rPr>
              <a:t>Aircraft is in a state of transition (unsteady state)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 smtClean="0">
              <a:solidFill>
                <a:srgbClr val="7030A0"/>
              </a:solidFill>
              <a:ea typeface="+mn-ea"/>
            </a:endParaRP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rgbClr val="7030A0"/>
                </a:solidFill>
                <a:ea typeface="+mn-ea"/>
              </a:rPr>
              <a:t>Airspeed changing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7030A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2909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Why Do We Need to Understand Aircraft Performance?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Determining the altitude loss in a gliding turn or a wings-level glide requires one to understand aircraft performance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Aircraft performance requires us look at the balance of forces on the aircraft during flight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Forces and velocities are considered vectors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They have both magnitude and direction</a:t>
            </a:r>
          </a:p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ctr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AAA22A-094F-4494-826D-8547995F7BBF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59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Understanding Aircraft Performance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Aerodynamics forces are usually broken down into components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Along the flight path 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Perpendicular to the flight path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The balance of forces along these directions provide the information we need to determine the aircraft performance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082C83-807D-4510-9B51-878847322545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461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Understanding Vectors and Components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Components of the velocity vector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Right triangle relationships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943824-A1B1-4530-B423-D0850FCFBA1E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457200" y="1771650"/>
            <a:ext cx="4038600" cy="4183063"/>
          </a:xfrm>
        </p:spPr>
      </p:pic>
      <p:cxnSp>
        <p:nvCxnSpPr>
          <p:cNvPr id="10" name="Straight Arrow Connector 9"/>
          <p:cNvCxnSpPr/>
          <p:nvPr/>
        </p:nvCxnSpPr>
        <p:spPr>
          <a:xfrm rot="5400000">
            <a:off x="5562600" y="3124200"/>
            <a:ext cx="1143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219701" y="3467100"/>
            <a:ext cx="1143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791200" y="28956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1200" y="2514600"/>
            <a:ext cx="77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V</a:t>
            </a:r>
            <a:r>
              <a:rPr lang="en-US" altLang="en-US" sz="1400" baseline="-25000">
                <a:solidFill>
                  <a:prstClr val="black"/>
                </a:solidFill>
              </a:rPr>
              <a:t>X_WIND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29200" y="3200400"/>
            <a:ext cx="77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V</a:t>
            </a:r>
            <a:r>
              <a:rPr lang="en-US" altLang="en-US" sz="1400" baseline="-25000">
                <a:solidFill>
                  <a:prstClr val="black"/>
                </a:solidFill>
              </a:rPr>
              <a:t>H_WIND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0" y="3429000"/>
            <a:ext cx="579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V</a:t>
            </a:r>
            <a:r>
              <a:rPr lang="en-US" altLang="en-US" sz="1400" baseline="-25000">
                <a:solidFill>
                  <a:prstClr val="black"/>
                </a:solidFill>
              </a:rPr>
              <a:t>Wind</a:t>
            </a:r>
            <a:endParaRPr lang="en-US" altLang="en-US" sz="1400">
              <a:solidFill>
                <a:prstClr val="black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5791200" y="2971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5791200" y="30480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15000" y="35052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  <a:sym typeface="Mathematica1" pitchFamily="2" charset="2"/>
              </a:rPr>
              <a:t></a:t>
            </a:r>
            <a:endParaRPr lang="en-US" altLang="en-US" sz="180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62600" y="3581400"/>
            <a:ext cx="228600" cy="77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5938837" y="3738563"/>
            <a:ext cx="163513" cy="153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5429250" y="4648200"/>
          <a:ext cx="1739900" cy="292100"/>
        </p:xfrm>
        <a:graphic>
          <a:graphicData uri="http://schemas.openxmlformats.org/presentationml/2006/ole">
            <p:oleObj spid="_x0000_s2053" name="Equation" r:id="rId4" imgW="1739900" imgH="292100" progId="Equation.3">
              <p:embed/>
            </p:oleObj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5435600" y="5181600"/>
          <a:ext cx="1778000" cy="292100"/>
        </p:xfrm>
        <a:graphic>
          <a:graphicData uri="http://schemas.openxmlformats.org/presentationml/2006/ole">
            <p:oleObj spid="_x0000_s2054" name="Equation" r:id="rId5" imgW="1777229" imgH="291973" progId="Equation.3">
              <p:embed/>
            </p:oleObj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5334000" y="5791200"/>
          <a:ext cx="2120900" cy="609600"/>
        </p:xfrm>
        <a:graphic>
          <a:graphicData uri="http://schemas.openxmlformats.org/presentationml/2006/ole">
            <p:oleObj spid="_x0000_s2055" name="Equation" r:id="rId6" imgW="2120900" imgH="609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99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Comments about the Turn-back Controversy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Turn-back controversy can be rendered moot if the pilot knows he/she does not have sufficient altitude to make it back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The pilot community would benefit greatly if pilots knew  how much altitude was necessary to execute the turn-back maneuver 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Clearly the altitude loss depends on a number of important factors which need to be understood by pilots </a:t>
            </a:r>
          </a:p>
          <a:p>
            <a:pPr lvl="2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EC6423E-1344-45F5-92A4-892F73855BA0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40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Values of Sin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  <a:sym typeface="Mathematica1" pitchFamily="2" charset="2"/>
              </a:rPr>
              <a:t> and Cos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0132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5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Mathematica1" pitchFamily="2" charset="2"/>
                        </a:rPr>
                        <a:t> (degrees)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Sin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Mathematica1" pitchFamily="2" charset="2"/>
                        </a:rPr>
                        <a:t>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Cos 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sym typeface="Mathematica1" pitchFamily="2" charset="2"/>
                        </a:rPr>
                        <a:t>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5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5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0.866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5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0.707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0.707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0.866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28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678033-4C06-4FE3-96EE-8070EA895806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192516" name="Object 2"/>
          <p:cNvGraphicFramePr>
            <a:graphicFrameLocks noChangeAspect="1"/>
          </p:cNvGraphicFramePr>
          <p:nvPr/>
        </p:nvGraphicFramePr>
        <p:xfrm>
          <a:off x="3810000" y="4038600"/>
          <a:ext cx="1739900" cy="292100"/>
        </p:xfrm>
        <a:graphic>
          <a:graphicData uri="http://schemas.openxmlformats.org/presentationml/2006/ole">
            <p:oleObj spid="_x0000_s3077" name="Equation" r:id="rId3" imgW="1739900" imgH="292100" progId="Equation.3">
              <p:embed/>
            </p:oleObj>
          </a:graphicData>
        </a:graphic>
      </p:graphicFrame>
      <p:graphicFrame>
        <p:nvGraphicFramePr>
          <p:cNvPr id="192517" name="Object 3"/>
          <p:cNvGraphicFramePr>
            <a:graphicFrameLocks noChangeAspect="1"/>
          </p:cNvGraphicFramePr>
          <p:nvPr/>
        </p:nvGraphicFramePr>
        <p:xfrm>
          <a:off x="6477000" y="3962400"/>
          <a:ext cx="1778000" cy="292100"/>
        </p:xfrm>
        <a:graphic>
          <a:graphicData uri="http://schemas.openxmlformats.org/presentationml/2006/ole">
            <p:oleObj spid="_x0000_s3078" name="Equation" r:id="rId4" imgW="1777229" imgH="291973" progId="Equation.3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495800" y="4876800"/>
          <a:ext cx="2159000" cy="355600"/>
        </p:xfrm>
        <a:graphic>
          <a:graphicData uri="http://schemas.openxmlformats.org/presentationml/2006/ole">
            <p:oleObj spid="_x0000_s3079" name="Equation" r:id="rId5" imgW="1625600" imgH="279400" progId="Equation.3">
              <p:embed/>
            </p:oleObj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57600" y="5791200"/>
            <a:ext cx="4100513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aseline="30000">
                <a:solidFill>
                  <a:prstClr val="black"/>
                </a:solidFill>
              </a:rPr>
              <a:t> </a:t>
            </a:r>
            <a:r>
              <a:rPr lang="en-US" altLang="en-US" sz="1800">
                <a:solidFill>
                  <a:prstClr val="black"/>
                </a:solidFill>
              </a:rPr>
              <a:t>  (V</a:t>
            </a:r>
            <a:r>
              <a:rPr lang="en-US" altLang="en-US" sz="1800" baseline="-25000">
                <a:solidFill>
                  <a:prstClr val="black"/>
                </a:solidFill>
              </a:rPr>
              <a:t>WIND</a:t>
            </a:r>
            <a:r>
              <a:rPr lang="en-US" altLang="en-US" sz="1800">
                <a:solidFill>
                  <a:prstClr val="black"/>
                </a:solidFill>
              </a:rPr>
              <a:t> )</a:t>
            </a:r>
            <a:r>
              <a:rPr lang="en-US" altLang="en-US" sz="1800" baseline="30000">
                <a:solidFill>
                  <a:prstClr val="black"/>
                </a:solidFill>
              </a:rPr>
              <a:t>2</a:t>
            </a:r>
            <a:r>
              <a:rPr lang="en-US" altLang="en-US" sz="1800" baseline="-25000">
                <a:solidFill>
                  <a:prstClr val="black"/>
                </a:solidFill>
              </a:rPr>
              <a:t>  </a:t>
            </a:r>
            <a:r>
              <a:rPr lang="en-US" altLang="en-US" sz="1800">
                <a:solidFill>
                  <a:prstClr val="black"/>
                </a:solidFill>
              </a:rPr>
              <a:t> = (V</a:t>
            </a:r>
            <a:r>
              <a:rPr lang="en-US" altLang="en-US" sz="1800" baseline="-25000">
                <a:solidFill>
                  <a:prstClr val="black"/>
                </a:solidFill>
              </a:rPr>
              <a:t>H_WIND</a:t>
            </a:r>
            <a:r>
              <a:rPr lang="en-US" altLang="en-US" sz="1800">
                <a:solidFill>
                  <a:prstClr val="black"/>
                </a:solidFill>
              </a:rPr>
              <a:t> </a:t>
            </a:r>
            <a:r>
              <a:rPr lang="en-US" altLang="en-US" sz="1800" baseline="30000">
                <a:solidFill>
                  <a:prstClr val="black"/>
                </a:solidFill>
              </a:rPr>
              <a:t>)2</a:t>
            </a:r>
            <a:r>
              <a:rPr lang="en-US" altLang="en-US" sz="1800">
                <a:solidFill>
                  <a:prstClr val="black"/>
                </a:solidFill>
              </a:rPr>
              <a:t>  + (V</a:t>
            </a:r>
            <a:r>
              <a:rPr lang="en-US" altLang="en-US" sz="1800" baseline="-25000">
                <a:solidFill>
                  <a:prstClr val="black"/>
                </a:solidFill>
              </a:rPr>
              <a:t>X_WIND</a:t>
            </a:r>
            <a:r>
              <a:rPr lang="en-US" altLang="en-US" sz="1800">
                <a:solidFill>
                  <a:prstClr val="black"/>
                </a:solidFill>
              </a:rPr>
              <a:t>)</a:t>
            </a:r>
            <a:r>
              <a:rPr lang="en-US" altLang="en-US" sz="1800" baseline="-25000">
                <a:solidFill>
                  <a:prstClr val="black"/>
                </a:solidFill>
              </a:rPr>
              <a:t> </a:t>
            </a:r>
            <a:r>
              <a:rPr lang="en-US" altLang="en-US" sz="1800" baseline="30000">
                <a:solidFill>
                  <a:prstClr val="black"/>
                </a:solidFill>
              </a:rPr>
              <a:t>2</a:t>
            </a:r>
            <a:r>
              <a:rPr lang="en-US" altLang="en-US" sz="1800" baseline="-25000">
                <a:solidFill>
                  <a:prstClr val="black"/>
                </a:solidFill>
              </a:rPr>
              <a:t>   </a:t>
            </a:r>
            <a:endParaRPr lang="en-US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7778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Simple Geometry of the Aircraft in a Glide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37338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V</a:t>
            </a:r>
            <a:r>
              <a:rPr lang="en-US" altLang="en-US" sz="1800" baseline="-25000">
                <a:solidFill>
                  <a:prstClr val="black"/>
                </a:solidFill>
              </a:rPr>
              <a:t>V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0" y="5181600"/>
            <a:ext cx="449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V</a:t>
            </a:r>
            <a:r>
              <a:rPr lang="en-US" altLang="en-US" sz="1800" baseline="-25000">
                <a:solidFill>
                  <a:prstClr val="black"/>
                </a:solidFill>
              </a:rPr>
              <a:t>H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0" y="3429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V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4876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667000" y="4953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29200" y="4648200"/>
            <a:ext cx="34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sym typeface="Mathematica1" pitchFamily="2" charset="2"/>
              </a:rPr>
              <a:t></a:t>
            </a:r>
            <a:endParaRPr lang="en-US" altLang="en-US" sz="180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91000" y="36576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43400" y="53340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24000" y="18288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Glide Path Angle</a:t>
            </a:r>
          </a:p>
        </p:txBody>
      </p:sp>
      <p:graphicFrame>
        <p:nvGraphicFramePr>
          <p:cNvPr id="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781800" y="2381250"/>
          <a:ext cx="1524000" cy="377825"/>
        </p:xfrm>
        <a:graphic>
          <a:graphicData uri="http://schemas.openxmlformats.org/presentationml/2006/ole">
            <p:oleObj spid="_x0000_s4100" name="Equation" r:id="rId3" imgW="1180588" imgH="291973" progId="Equation.3">
              <p:embed/>
            </p:oleObj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6781800" y="3048000"/>
          <a:ext cx="1465263" cy="350838"/>
        </p:xfrm>
        <a:graphic>
          <a:graphicData uri="http://schemas.openxmlformats.org/presentationml/2006/ole">
            <p:oleObj spid="_x0000_s4101" name="Equation" r:id="rId4" imgW="1218671" imgH="291973" progId="Equation.3">
              <p:embed/>
            </p:oleObj>
          </a:graphicData>
        </a:graphic>
      </p:graphicFrame>
      <p:sp>
        <p:nvSpPr>
          <p:cNvPr id="33806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EC5333-2B27-4214-BE45-59739784EFE0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590800" y="2895600"/>
            <a:ext cx="312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33800" y="1752600"/>
            <a:ext cx="2144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Horizontal Ground Plane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3962400" y="2209800"/>
            <a:ext cx="762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971800" y="2895600"/>
            <a:ext cx="34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sym typeface="Mathematica1" pitchFamily="2" charset="2"/>
              </a:rPr>
              <a:t></a:t>
            </a:r>
            <a:endParaRPr lang="en-US" altLang="en-US" sz="180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1487488" y="4000500"/>
            <a:ext cx="22082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90800" y="5105400"/>
            <a:ext cx="3429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590800" y="2895600"/>
            <a:ext cx="3429000" cy="2209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" idx="2"/>
          </p:cNvCxnSpPr>
          <p:nvPr/>
        </p:nvCxnSpPr>
        <p:spPr>
          <a:xfrm rot="16200000" flipH="1">
            <a:off x="2085976" y="4371975"/>
            <a:ext cx="544512" cy="7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2400300" y="2400300"/>
            <a:ext cx="990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6" name="TextBox 23"/>
          <p:cNvSpPr txBox="1">
            <a:spLocks noChangeArrowheads="1"/>
          </p:cNvSpPr>
          <p:nvPr/>
        </p:nvSpPr>
        <p:spPr bwMode="auto">
          <a:xfrm>
            <a:off x="8686800" y="6324600"/>
            <a:ext cx="455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*Q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62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7" grpId="0"/>
      <p:bldP spid="20" grpId="0"/>
      <p:bldP spid="28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What is the First Myth of Gliding Flight?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Two identical C-172’s are flying next to each other at 9000 AGL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Aircraft #1 weighs 2400 lbs and aircraft #2 weighs 2000 lbs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Both aircraft incur engine failures at the same time</a:t>
            </a:r>
          </a:p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Question: Which aircraft can glide the farthest before it runs out of altitude?</a:t>
            </a:r>
          </a:p>
          <a:p>
            <a:pPr eaLnBrk="1" hangingPunct="1"/>
            <a:r>
              <a:rPr lang="en-US" altLang="en-US" smtClean="0">
                <a:solidFill>
                  <a:srgbClr val="7030A0"/>
                </a:solidFill>
                <a:latin typeface="Arial" charset="0"/>
                <a:ea typeface="ＭＳ Ｐゴシック" pitchFamily="34" charset="-128"/>
                <a:cs typeface="Arial" charset="0"/>
              </a:rPr>
              <a:t>Answer: Both aircraft can glide the same distance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4993E8-F163-43FC-9E9D-9AB256998A26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33800" y="5791200"/>
            <a:ext cx="1074738" cy="4619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Arial" charset="0"/>
                <a:cs typeface="Arial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131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What are the Forces Acting on the Aircraft During a Glide?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Lift</a:t>
            </a:r>
          </a:p>
          <a:p>
            <a:pPr lvl="1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Drag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Weight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89C260-CFFF-4F1F-A5AC-1C5398CA20B6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438400" y="1600200"/>
          <a:ext cx="1638300" cy="546100"/>
        </p:xfrm>
        <a:graphic>
          <a:graphicData uri="http://schemas.openxmlformats.org/presentationml/2006/ole">
            <p:oleObj spid="_x0000_s5124" name="Equation" r:id="rId3" imgW="1637589" imgH="545863" progId="Equation.3">
              <p:embed/>
            </p:oleObj>
          </a:graphicData>
        </a:graphic>
      </p:graphicFrame>
      <p:sp>
        <p:nvSpPr>
          <p:cNvPr id="6" name="Right Arrow 5"/>
          <p:cNvSpPr/>
          <p:nvPr/>
        </p:nvSpPr>
        <p:spPr>
          <a:xfrm flipV="1">
            <a:off x="1447800" y="1752600"/>
            <a:ext cx="838200" cy="198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514600" y="3429000"/>
          <a:ext cx="1676400" cy="546100"/>
        </p:xfrm>
        <a:graphic>
          <a:graphicData uri="http://schemas.openxmlformats.org/presentationml/2006/ole">
            <p:oleObj spid="_x0000_s5125" name="Equation" r:id="rId4" imgW="1675673" imgH="545863" progId="Equation.3">
              <p:embed/>
            </p:oleObj>
          </a:graphicData>
        </a:graphic>
      </p:graphicFrame>
      <p:sp>
        <p:nvSpPr>
          <p:cNvPr id="8" name="Right Arrow 7"/>
          <p:cNvSpPr/>
          <p:nvPr/>
        </p:nvSpPr>
        <p:spPr>
          <a:xfrm flipV="1">
            <a:off x="1676400" y="36576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400" y="2362200"/>
            <a:ext cx="131603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Lift Coefficient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0" y="2362200"/>
            <a:ext cx="1241425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Density of Air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57600" y="2362200"/>
            <a:ext cx="1246188" cy="3079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7030A0"/>
                </a:solidFill>
              </a:rPr>
              <a:t>TAS Squared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362200"/>
            <a:ext cx="1011238" cy="30797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smtClean="0">
                <a:solidFill>
                  <a:prstClr val="black"/>
                </a:solidFill>
                <a:cs typeface="Arial" pitchFamily="34" charset="0"/>
              </a:rPr>
              <a:t>Wing Area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76400" y="1981200"/>
            <a:ext cx="1219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086100" y="2095500"/>
            <a:ext cx="457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3619500" y="2095500"/>
            <a:ext cx="457200" cy="228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4038600" y="1828800"/>
            <a:ext cx="1219200" cy="5334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09800" y="4267200"/>
            <a:ext cx="1465263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Drag Coefficient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2590800" y="38862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423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Important Glide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There are two important aerodynamic parameters that affect the aircraft performance in a glide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Lift to drag ratio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Product of the lift coefficient and the L/D ratio   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373726-7495-4BDB-89B5-382B4F500C05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24200" y="2971800"/>
            <a:ext cx="609600" cy="198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962400" y="2743200"/>
          <a:ext cx="990600" cy="685800"/>
        </p:xfrm>
        <a:graphic>
          <a:graphicData uri="http://schemas.openxmlformats.org/presentationml/2006/ole">
            <p:oleObj spid="_x0000_s6148" name="Equation" r:id="rId4" imgW="723586" imgH="609336" progId="Equation.3">
              <p:embed/>
            </p:oleObj>
          </a:graphicData>
        </a:graphic>
      </p:graphicFrame>
      <p:sp>
        <p:nvSpPr>
          <p:cNvPr id="7" name="Right Arrow 6"/>
          <p:cNvSpPr/>
          <p:nvPr/>
        </p:nvSpPr>
        <p:spPr>
          <a:xfrm>
            <a:off x="6400800" y="3657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086600" y="3505200"/>
          <a:ext cx="533400" cy="546100"/>
        </p:xfrm>
        <a:graphic>
          <a:graphicData uri="http://schemas.openxmlformats.org/presentationml/2006/ole">
            <p:oleObj spid="_x0000_s6149" name="Equation" r:id="rId5" imgW="533169" imgH="545863" progId="Equation.3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>
          <a:xfrm>
            <a:off x="5105400" y="2971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91200" y="2819400"/>
            <a:ext cx="2057400" cy="3698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Wings-Level Glide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239000" y="40386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05600" y="4800600"/>
            <a:ext cx="1600200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Gliding Turn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95400" y="5867400"/>
            <a:ext cx="66325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prstClr val="black"/>
                </a:solidFill>
              </a:rPr>
              <a:t>Both parameters are only functions of the angle-of-attack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1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772400" cy="1470025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Aircraft in a Steady Wings-Level Glide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A15484-9DC7-41A1-A5A1-E077E3310AB0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57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Forces Acting on Aircraft in a Steady Wings-Level Glide</a:t>
            </a:r>
          </a:p>
        </p:txBody>
      </p:sp>
      <p:pic>
        <p:nvPicPr>
          <p:cNvPr id="1026" name="Picture 2" descr="F:\flying\faast_seminars\turn-back_maneuver\scan000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905000" y="1600200"/>
            <a:ext cx="5980113" cy="4525963"/>
          </a:xfr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524000"/>
          <a:ext cx="3200400" cy="1679574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</a:tblGrid>
              <a:tr h="3963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Flight Path Angle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 Weight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Parallel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 Weight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Perpendicular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0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100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8.7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99.6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10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17.4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98.5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0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15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25.9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96.6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495300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V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1981200" y="4800600"/>
            <a:ext cx="304800" cy="153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1800" y="6248400"/>
            <a:ext cx="3657600" cy="2762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Flight Path Angle =  Pitch Attitude  - Angle-of-Attack </a:t>
            </a:r>
          </a:p>
        </p:txBody>
      </p:sp>
      <p:sp>
        <p:nvSpPr>
          <p:cNvPr id="38945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E84822-81D4-475D-AC54-8C58B80C7693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943600" y="4038600"/>
            <a:ext cx="533400" cy="228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5791201" y="4724400"/>
            <a:ext cx="1371600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5638800" y="4572000"/>
            <a:ext cx="1143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53200" y="4495800"/>
            <a:ext cx="354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W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67400" y="4800600"/>
            <a:ext cx="434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W</a:t>
            </a:r>
            <a:r>
              <a:rPr lang="en-US" altLang="en-US" sz="1400" baseline="-25000">
                <a:solidFill>
                  <a:prstClr val="black"/>
                </a:solidFill>
              </a:rPr>
              <a:t>P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9800" y="3810000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W</a:t>
            </a:r>
            <a:r>
              <a:rPr lang="en-US" altLang="en-US" sz="1400" baseline="-25000">
                <a:solidFill>
                  <a:prstClr val="black"/>
                </a:solidFill>
              </a:rPr>
              <a:t>A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8952" name="TextBox 23"/>
          <p:cNvSpPr txBox="1">
            <a:spLocks noChangeArrowheads="1"/>
          </p:cNvSpPr>
          <p:nvPr/>
        </p:nvSpPr>
        <p:spPr bwMode="auto">
          <a:xfrm>
            <a:off x="8077200" y="4419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7391400" y="4343400"/>
          <a:ext cx="1295400" cy="292100"/>
        </p:xfrm>
        <a:graphic>
          <a:graphicData uri="http://schemas.openxmlformats.org/presentationml/2006/ole">
            <p:oleObj spid="_x0000_s7172" name="Equation" r:id="rId4" imgW="1295400" imgH="292100" progId="Equation.3">
              <p:embed/>
            </p:oleObj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7391400" y="4800600"/>
          <a:ext cx="1333500" cy="292100"/>
        </p:xfrm>
        <a:graphic>
          <a:graphicData uri="http://schemas.openxmlformats.org/presentationml/2006/ole">
            <p:oleObj spid="_x0000_s7173" name="Equation" r:id="rId5" imgW="1333500" imgH="292100" progId="Equation.3">
              <p:embed/>
            </p:oleObj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48400" y="4800600"/>
            <a:ext cx="277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  <a:sym typeface="Mathematica1" pitchFamily="2" charset="2"/>
              </a:rPr>
              <a:t></a:t>
            </a:r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370138" y="3711575"/>
            <a:ext cx="117475" cy="873125"/>
          </a:xfrm>
          <a:custGeom>
            <a:avLst/>
            <a:gdLst>
              <a:gd name="connsiteX0" fmla="*/ 36285 w 117928"/>
              <a:gd name="connsiteY0" fmla="*/ 0 h 872671"/>
              <a:gd name="connsiteX1" fmla="*/ 3628 w 117928"/>
              <a:gd name="connsiteY1" fmla="*/ 283028 h 872671"/>
              <a:gd name="connsiteX2" fmla="*/ 58056 w 117928"/>
              <a:gd name="connsiteY2" fmla="*/ 707571 h 872671"/>
              <a:gd name="connsiteX3" fmla="*/ 112485 w 117928"/>
              <a:gd name="connsiteY3" fmla="*/ 849085 h 872671"/>
              <a:gd name="connsiteX4" fmla="*/ 90713 w 117928"/>
              <a:gd name="connsiteY4" fmla="*/ 849085 h 872671"/>
              <a:gd name="connsiteX5" fmla="*/ 101599 w 117928"/>
              <a:gd name="connsiteY5" fmla="*/ 859971 h 8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28" h="872671">
                <a:moveTo>
                  <a:pt x="36285" y="0"/>
                </a:moveTo>
                <a:cubicBezTo>
                  <a:pt x="18142" y="82550"/>
                  <a:pt x="0" y="165100"/>
                  <a:pt x="3628" y="283028"/>
                </a:cubicBezTo>
                <a:cubicBezTo>
                  <a:pt x="7256" y="400956"/>
                  <a:pt x="39913" y="613228"/>
                  <a:pt x="58056" y="707571"/>
                </a:cubicBezTo>
                <a:cubicBezTo>
                  <a:pt x="76199" y="801914"/>
                  <a:pt x="107042" y="825499"/>
                  <a:pt x="112485" y="849085"/>
                </a:cubicBezTo>
                <a:cubicBezTo>
                  <a:pt x="117928" y="872671"/>
                  <a:pt x="92527" y="847271"/>
                  <a:pt x="90713" y="849085"/>
                </a:cubicBezTo>
                <a:cubicBezTo>
                  <a:pt x="88899" y="850899"/>
                  <a:pt x="95249" y="855435"/>
                  <a:pt x="101599" y="85997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676400" y="4038600"/>
            <a:ext cx="685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3400" y="4038600"/>
            <a:ext cx="1231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black"/>
                </a:solidFill>
              </a:rPr>
              <a:t>Pitch Attitude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64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21" grpId="0"/>
      <p:bldP spid="22" grpId="0"/>
      <p:bldP spid="23" grpId="0"/>
      <p:bldP spid="28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Parameters that Characterize a Steady Wings-Level Glide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Airspeed (V)</a:t>
            </a: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Angle-of-Attack (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  <a:sym typeface="Mathematica1" pitchFamily="2" charset="2"/>
              </a:rPr>
              <a:t>)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Flight path angle (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  <a:sym typeface="Mathematica1" pitchFamily="2" charset="2"/>
              </a:rPr>
              <a:t>)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Balance of forces along and perpendicular to the flight path provide two relationships between the 3 variables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Third variable can be arbitrarily chosen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Airspeed is the appropriate variable to select since the pilot has control of that parameter using the airspeed indicator</a:t>
            </a:r>
          </a:p>
          <a:p>
            <a:pPr lvl="1"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5705E9-C8FD-4A30-858E-45DD7D172EE3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001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Example of Balance of Forces in a Wings-Level Glide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Along the flight path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Perpendicular to the flight path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AFD338-EB82-463F-93E5-82DD304E1B5A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743200" y="2133600"/>
          <a:ext cx="2624138" cy="457200"/>
        </p:xfrm>
        <a:graphic>
          <a:graphicData uri="http://schemas.openxmlformats.org/presentationml/2006/ole">
            <p:oleObj spid="_x0000_s8198" name="Equation" r:id="rId3" imgW="1676400" imgH="29210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667000" y="3657600"/>
          <a:ext cx="2606675" cy="444500"/>
        </p:xfrm>
        <a:graphic>
          <a:graphicData uri="http://schemas.openxmlformats.org/presentationml/2006/ole">
            <p:oleObj spid="_x0000_s8199" name="Equation" r:id="rId4" imgW="1714500" imgH="292100" progId="Equation.3">
              <p:embed/>
            </p:oleObj>
          </a:graphicData>
        </a:graphic>
      </p:graphicFrame>
      <p:sp>
        <p:nvSpPr>
          <p:cNvPr id="7" name="Right Arrow 6"/>
          <p:cNvSpPr/>
          <p:nvPr/>
        </p:nvSpPr>
        <p:spPr>
          <a:xfrm>
            <a:off x="5562600" y="27432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629400" y="2590800"/>
          <a:ext cx="2189163" cy="762000"/>
        </p:xfrm>
        <a:graphic>
          <a:graphicData uri="http://schemas.openxmlformats.org/presentationml/2006/ole">
            <p:oleObj spid="_x0000_s8200" name="Equation" r:id="rId5" imgW="1714500" imgH="596900" progId="Equation.3">
              <p:embed/>
            </p:oleObj>
          </a:graphicData>
        </a:graphic>
      </p:graphicFrame>
      <p:sp>
        <p:nvSpPr>
          <p:cNvPr id="9" name="Down Arrow 8"/>
          <p:cNvSpPr/>
          <p:nvPr/>
        </p:nvSpPr>
        <p:spPr>
          <a:xfrm>
            <a:off x="7467600" y="3581400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6811963" y="4749800"/>
          <a:ext cx="1646237" cy="736600"/>
        </p:xfrm>
        <a:graphic>
          <a:graphicData uri="http://schemas.openxmlformats.org/presentationml/2006/ole">
            <p:oleObj spid="_x0000_s8201" name="Equation" r:id="rId6" imgW="1333500" imgH="5969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8517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 What is the Glide Path Angle in a Wing-Level Glide?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Shallowest glide path angle occurs at angle-of-attack for which L/D is a maximum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Angle-of-attack where the induced drag and parasite drag are equal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Independent of aircraft weight and the altitude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95563" y="2133600"/>
          <a:ext cx="3167062" cy="1438275"/>
        </p:xfrm>
        <a:graphic>
          <a:graphicData uri="http://schemas.openxmlformats.org/presentationml/2006/ole">
            <p:oleObj spid="_x0000_s9219" name="Equation" r:id="rId3" imgW="1231366" imgH="558558" progId="Equation.3">
              <p:embed/>
            </p:oleObj>
          </a:graphicData>
        </a:graphic>
      </p:graphicFrame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6B1D5D-7371-4642-A58F-A0A6279794A0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9271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Why is the Turn-back Maneuver Important to Understand?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Although the geometry of the turn-back maneuver appears to be relatively simple, the </a:t>
            </a:r>
            <a:r>
              <a:rPr lang="en-US" altLang="en-US" sz="220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“Devil is in the Details”</a:t>
            </a:r>
          </a:p>
          <a:p>
            <a:pPr eaLnBrk="1" hangingPunct="1">
              <a:buFont typeface="Arial" charset="0"/>
              <a:buNone/>
            </a:pPr>
            <a:endParaRPr lang="en-US" altLang="en-US" sz="22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Understanding the “Turn-back Maneuver” from both a geometric and aerodynamic viewpoint is straightforward but extremely informative in helping a pilot to understand the </a:t>
            </a:r>
            <a:r>
              <a:rPr lang="en-US" altLang="en-US" sz="220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“actual complexity and limitations of the maneuver”</a:t>
            </a:r>
          </a:p>
          <a:p>
            <a:pPr lvl="1" eaLnBrk="1" hangingPunct="1"/>
            <a:endParaRPr lang="en-US" altLang="en-US" sz="19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Envelope for a potentially successful turn-back maneuver is  narrow</a:t>
            </a:r>
          </a:p>
          <a:p>
            <a:pPr lvl="1" eaLnBrk="1" hangingPunct="1"/>
            <a:endParaRPr lang="en-US" altLang="en-US" sz="19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Knowing where this envelope lies prior to take-off can avoid the fatal mistake of attempting the </a:t>
            </a:r>
            <a:r>
              <a:rPr lang="en-US" altLang="en-US" sz="220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“Impossible Turn-back”</a:t>
            </a:r>
          </a:p>
          <a:p>
            <a:pPr lvl="1" eaLnBrk="1" hangingPunct="1">
              <a:buFont typeface="Arial" charset="0"/>
              <a:buNone/>
            </a:pPr>
            <a:endParaRPr lang="en-US" altLang="en-US" sz="19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CD443D-6A56-4F89-9FDF-37D66E87CA1A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92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C-172 Glide Chart From POH</a:t>
            </a:r>
          </a:p>
        </p:txBody>
      </p:sp>
      <p:pic>
        <p:nvPicPr>
          <p:cNvPr id="43011" name="Picture 2" descr="F:\flying\faast_seminars\turn-back_maneuver\scan0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600200" y="1676400"/>
            <a:ext cx="5962650" cy="4035425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5600" y="44196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  <a:sym typeface="Mathematica1" pitchFamily="2" charset="2"/>
              </a:rPr>
              <a:t></a:t>
            </a:r>
            <a:endParaRPr lang="en-US" altLang="en-US" sz="180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2590800" y="30480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048001" y="2819400"/>
            <a:ext cx="457200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590800" y="259080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19400" y="2514600"/>
            <a:ext cx="28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V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2800" y="2743200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V</a:t>
            </a:r>
            <a:r>
              <a:rPr lang="en-US" altLang="en-US" sz="1200" baseline="-25000">
                <a:solidFill>
                  <a:prstClr val="black"/>
                </a:solidFill>
              </a:rPr>
              <a:t>V</a:t>
            </a: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19400" y="3048000"/>
            <a:ext cx="360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prstClr val="black"/>
                </a:solidFill>
              </a:rPr>
              <a:t>V</a:t>
            </a:r>
            <a:r>
              <a:rPr lang="en-US" altLang="en-US" sz="1200" baseline="-25000">
                <a:solidFill>
                  <a:prstClr val="black"/>
                </a:solidFill>
              </a:rPr>
              <a:t>H</a:t>
            </a:r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3019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9A64C0-953C-4F9F-8C1F-B6BCDD4F2E06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14" name="Straight Arrow Connector 13"/>
          <p:cNvCxnSpPr>
            <a:stCxn id="4" idx="0"/>
          </p:cNvCxnSpPr>
          <p:nvPr/>
        </p:nvCxnSpPr>
        <p:spPr>
          <a:xfrm rot="16200000" flipV="1">
            <a:off x="2171700" y="3543300"/>
            <a:ext cx="1447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270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Calculating Maximum L/D Ratio for C-172 with Propeller Wind milling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7150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D = 18 NM</a:t>
            </a:r>
          </a:p>
          <a:p>
            <a:pPr eaLnBrk="1" hangingPunct="1"/>
            <a:endParaRPr lang="en-US" alt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1 NM = 6076 feet</a:t>
            </a:r>
          </a:p>
          <a:p>
            <a:pPr eaLnBrk="1" hangingPunct="1"/>
            <a:endParaRPr lang="en-US" alt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D = 109,368 feet</a:t>
            </a:r>
          </a:p>
          <a:p>
            <a:pPr eaLnBrk="1" hangingPunct="1"/>
            <a:endParaRPr lang="en-US" alt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H=12000 feet</a:t>
            </a:r>
          </a:p>
          <a:p>
            <a:pPr eaLnBrk="1" hangingPunct="1"/>
            <a:endParaRPr lang="en-US" alt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H/D = 12000/109368 = 0.11</a:t>
            </a:r>
          </a:p>
          <a:p>
            <a:pPr eaLnBrk="1" hangingPunct="1"/>
            <a:endParaRPr lang="en-US" alt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(L/D)</a:t>
            </a:r>
            <a:r>
              <a:rPr lang="en-US" altLang="en-US" sz="2000" baseline="-25000" smtClean="0">
                <a:latin typeface="Arial" charset="0"/>
                <a:ea typeface="ＭＳ Ｐゴシック" pitchFamily="34" charset="-128"/>
                <a:cs typeface="Arial" charset="0"/>
              </a:rPr>
              <a:t>max</a:t>
            </a: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 = 1/0.11 = 9.09</a:t>
            </a:r>
          </a:p>
          <a:p>
            <a:pPr eaLnBrk="1" hangingPunct="1"/>
            <a:endParaRPr lang="en-US" altLang="en-US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Best glide angle </a:t>
            </a: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  <a:sym typeface="Mathematica1" pitchFamily="2" charset="2"/>
              </a:rPr>
              <a:t> = 6.3 degrees below the horizon</a:t>
            </a:r>
          </a:p>
          <a:p>
            <a:pPr eaLnBrk="1" hangingPunct="1"/>
            <a:endParaRPr lang="en-US" altLang="en-US" sz="2000" smtClean="0">
              <a:latin typeface="Arial" charset="0"/>
              <a:ea typeface="ＭＳ Ｐゴシック" pitchFamily="34" charset="-128"/>
              <a:cs typeface="Arial" charset="0"/>
              <a:sym typeface="Mathematica1" pitchFamily="2" charset="2"/>
            </a:endParaRPr>
          </a:p>
          <a:p>
            <a:pPr eaLnBrk="1" hangingPunct="1"/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  <a:sym typeface="Mathematica1" pitchFamily="2" charset="2"/>
              </a:rPr>
              <a:t>Occurs at 65 KIAS at gross weight</a:t>
            </a:r>
          </a:p>
          <a:p>
            <a:pPr eaLnBrk="1" hangingPunct="1"/>
            <a:endParaRPr lang="en-US" altLang="en-US" sz="2200" smtClean="0">
              <a:latin typeface="Arial" charset="0"/>
              <a:ea typeface="ＭＳ Ｐゴシック" pitchFamily="34" charset="-128"/>
              <a:cs typeface="Arial" charset="0"/>
              <a:sym typeface="Mathematica1" pitchFamily="2" charset="2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1978E9-36E8-47B8-94F1-9377AFB2384A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8414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Effect of a Wind milling Propeller on the L/D Ratio for   C-172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05000" y="1676400"/>
          <a:ext cx="5715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0237B86-7B16-430C-9E80-FFF63B7EA437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038600" y="4191000"/>
            <a:ext cx="2743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37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How Do We Determine the Altitude Lost in a Wings-Level Glide?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D341EF-CD01-4591-948A-A590A5FBF04A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2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Height Loss During Wings-Level Glide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Height loss during the wings-level glide is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H = 0.11 x Horizontal Distance Traveled (C-172)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  <a:ea typeface="+mn-ea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676400" y="2286000"/>
          <a:ext cx="4459288" cy="844550"/>
        </p:xfrm>
        <a:graphic>
          <a:graphicData uri="http://schemas.openxmlformats.org/presentationml/2006/ole">
            <p:oleObj spid="_x0000_s10243" name="Equation" r:id="rId3" imgW="2616200" imgH="495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800600"/>
            <a:ext cx="8229600" cy="76944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In </a:t>
            </a:r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segment 2</a:t>
            </a:r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the aircraft loses 110 feet of altitude </a:t>
            </a:r>
            <a:r>
              <a:rPr lang="en-US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for</a:t>
            </a:r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every thousand feet traveled horizontally under no wind condition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83F699-0921-458B-ABEB-FD892B1F06FF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1752600" y="6096000"/>
            <a:ext cx="5638800" cy="3698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Independent of the weight and altitude of the aircraft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45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Why is the Turn-back Maneuver Important to Understand?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Determining the altitude loss during a turn-back maneuver under one set of condition cannot 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“blindly”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be extrapolated to another set of conditions 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Pilots need to understand how to scale their results between  different sets of conditions</a:t>
            </a: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Without the proper scaling the outcome 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could be fatal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7144F6E-F904-4AE1-8860-B5E67F5E5815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8843963" y="64881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4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What is the Objective of this Seminar?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mtClean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3048000"/>
            <a:ext cx="8610600" cy="15700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prstClr val="black"/>
                </a:solidFill>
              </a:rPr>
              <a:t>PROVIDE YOU WITH THE KNOWLEDGE YOU NEED TO KNOW ABOUT THE TURN-BACK MANEUVER SO THAT YOU DO NOT BECOME JUST ANOTHER  NTSB ACCIDENT STATISTIC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E2170F-9843-4024-B431-3A4E0480149C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69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Accomplishing this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Determine the required altitude above the runway versus distance from the departure end of the runway (DER) for which a 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potentially successful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turn-back maneuver can be achieved</a:t>
            </a:r>
          </a:p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Develop a chart that a pilot can use prior to departure that shows when 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“NEVER TO ATTEMPT A TURN-BACK MANEUVER”</a:t>
            </a:r>
          </a:p>
          <a:p>
            <a:pPr eaLnBrk="1" hangingPunct="1"/>
            <a:endParaRPr lang="en-US" altLang="en-US" smtClean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Take-off techniques that can improve the pilot’s chances of a potentially successful turn-back maneuver</a:t>
            </a: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D1AA46-D53A-4B82-AD2D-E3637EB1CE0F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8839200" y="64770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34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Factors that control the turn-back maneuver</a:t>
            </a:r>
          </a:p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Turn-back scenarios</a:t>
            </a:r>
          </a:p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Important aspects of the geometry of the turn-back maneuver</a:t>
            </a:r>
          </a:p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Basic aerodynamics of the turn-back maneuver</a:t>
            </a:r>
          </a:p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Factors that affect the altitude loss during the turn-back</a:t>
            </a:r>
          </a:p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How to select the bank angle and airspeed to minimize the altitude loss during the turn-back</a:t>
            </a:r>
          </a:p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Determining the envelope for a potentially successful turn-back maneuver</a:t>
            </a:r>
          </a:p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Turn-back maneuver at high density altitude airports</a:t>
            </a:r>
          </a:p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Effects of the wind on the turn-back maneuver</a:t>
            </a:r>
          </a:p>
          <a:p>
            <a:pPr eaLnBrk="1" hangingPunct="1"/>
            <a:r>
              <a:rPr lang="en-US" altLang="en-US" sz="2200" smtClean="0">
                <a:latin typeface="Arial" charset="0"/>
                <a:ea typeface="ＭＳ Ｐゴシック" pitchFamily="34" charset="-128"/>
                <a:cs typeface="Arial" charset="0"/>
              </a:rPr>
              <a:t>Summarize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3164FC-0649-4CD0-9DDA-7BB6EC652F67}" type="slidenum">
              <a:rPr lang="en-US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8839200" y="6629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052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6800" y="2867025"/>
            <a:ext cx="7315200" cy="9937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“So Fasten Your Seatbelts “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63D0DA-ECF7-4B9D-ADD5-68E40E37F305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3505200" y="3505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44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2074</Words>
  <Application>Microsoft Office PowerPoint</Application>
  <PresentationFormat>On-screen Show (4:3)</PresentationFormat>
  <Paragraphs>468</Paragraphs>
  <Slides>44</Slides>
  <Notes>18</Notes>
  <HiddenSlides>0</HiddenSlides>
  <MMClips>0</MMClips>
  <ScaleCrop>false</ScaleCrop>
  <HeadingPairs>
    <vt:vector size="8" baseType="variant">
      <vt:variant>
        <vt:lpstr>Design Template</vt:lpstr>
      </vt:variant>
      <vt:variant>
        <vt:i4>2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1_Office Theme</vt:lpstr>
      <vt:lpstr>Custom Design</vt:lpstr>
      <vt:lpstr>???</vt:lpstr>
      <vt:lpstr>Equation</vt:lpstr>
      <vt:lpstr>“Single-Engine Failure After Takeoff: The Anatomy of a Turn-back Maneuver” Part 1</vt:lpstr>
      <vt:lpstr>Dave Keller’s Successful Turn-back in a Mooney 20C</vt:lpstr>
      <vt:lpstr>Comments about the Turn-back Controversy</vt:lpstr>
      <vt:lpstr>Why is the Turn-back Maneuver Important to Understand?</vt:lpstr>
      <vt:lpstr>Why is the Turn-back Maneuver Important to Understand? (Cont.)</vt:lpstr>
      <vt:lpstr>What is the Objective of this Seminar?</vt:lpstr>
      <vt:lpstr>Accomplishing this Objective</vt:lpstr>
      <vt:lpstr>Agenda</vt:lpstr>
      <vt:lpstr>“So Fasten Your Seatbelts “</vt:lpstr>
      <vt:lpstr>What are the Factors that Control the Turn-back Maneuver?</vt:lpstr>
      <vt:lpstr>What are the Ground Rules for the Turn-back Maneuver?</vt:lpstr>
      <vt:lpstr>Possible Runway Configurations</vt:lpstr>
      <vt:lpstr>Turn-back Scenarios</vt:lpstr>
      <vt:lpstr>Keyhole/Racetrack Turn-back Scenario</vt:lpstr>
      <vt:lpstr>Teardrop Turn-back Scenario</vt:lpstr>
      <vt:lpstr>270-90 Turn-back Scenario</vt:lpstr>
      <vt:lpstr>Discuss both the Teardrop and Keyhole/Racetrack Scenario</vt:lpstr>
      <vt:lpstr>Understanding the Geometry of the Teardrop Turn-back Maneuver</vt:lpstr>
      <vt:lpstr>Geometry of the Teardrop Turn-back Maneuver (No Wind Case)</vt:lpstr>
      <vt:lpstr>Minimum Distance from DER to Initial Turn-back Maneuver</vt:lpstr>
      <vt:lpstr>Unusable Runway Length for Teardrop Turn-back Maneuver </vt:lpstr>
      <vt:lpstr>Basic Aerodynamics </vt:lpstr>
      <vt:lpstr>Slide 23</vt:lpstr>
      <vt:lpstr>What is Aerodynamics?</vt:lpstr>
      <vt:lpstr>What is Newton’s First Law of Motion?</vt:lpstr>
      <vt:lpstr>What is Newton’s Second Law of Motion?</vt:lpstr>
      <vt:lpstr>Why Do We Need to Understand Aircraft Performance?</vt:lpstr>
      <vt:lpstr>Understanding Aircraft Performance (Cont.)</vt:lpstr>
      <vt:lpstr>Understanding Vectors and Components</vt:lpstr>
      <vt:lpstr>Values of Sin and Cos</vt:lpstr>
      <vt:lpstr>Simple Geometry of the Aircraft in a Glide </vt:lpstr>
      <vt:lpstr>What is the First Myth of Gliding Flight? </vt:lpstr>
      <vt:lpstr>What are the Forces Acting on the Aircraft During a Glide?</vt:lpstr>
      <vt:lpstr>Important Glide Parameters</vt:lpstr>
      <vt:lpstr>Aircraft in a Steady Wings-Level Glide</vt:lpstr>
      <vt:lpstr>Forces Acting on Aircraft in a Steady Wings-Level Glide</vt:lpstr>
      <vt:lpstr>Parameters that Characterize a Steady Wings-Level Glide</vt:lpstr>
      <vt:lpstr>Example of Balance of Forces in a Wings-Level Glide</vt:lpstr>
      <vt:lpstr>  What is the Glide Path Angle in a Wing-Level Glide?</vt:lpstr>
      <vt:lpstr>C-172 Glide Chart From POH</vt:lpstr>
      <vt:lpstr>Calculating Maximum L/D Ratio for C-172 with Propeller Wind milling </vt:lpstr>
      <vt:lpstr>Effect of a Wind milling Propeller on the L/D Ratio for   C-172</vt:lpstr>
      <vt:lpstr>How Do We Determine the Altitude Lost in a Wings-Level Glide?</vt:lpstr>
      <vt:lpstr>Height Loss During Wings-Level Glide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“Single-Engine Failure After Takeoff: The Anatomy of a Turn-back Maneuver” Part 1</dc:title>
  <dc:creator>glattl</dc:creator>
  <cp:lastModifiedBy>Mac User</cp:lastModifiedBy>
  <cp:revision>1</cp:revision>
  <dcterms:created xsi:type="dcterms:W3CDTF">2014-02-10T23:48:47Z</dcterms:created>
  <dcterms:modified xsi:type="dcterms:W3CDTF">2014-02-10T23:58:31Z</dcterms:modified>
</cp:coreProperties>
</file>